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
  </p:notesMasterIdLst>
  <p:sldIdLst>
    <p:sldId id="256" r:id="rId2"/>
    <p:sldId id="258" r:id="rId3"/>
    <p:sldId id="480" r:id="rId4"/>
    <p:sldId id="509" r:id="rId5"/>
    <p:sldId id="512" r:id="rId6"/>
    <p:sldId id="502" r:id="rId7"/>
    <p:sldId id="499" r:id="rId8"/>
    <p:sldId id="500" r:id="rId9"/>
    <p:sldId id="501" r:id="rId10"/>
    <p:sldId id="503" r:id="rId11"/>
    <p:sldId id="511" r:id="rId12"/>
    <p:sldId id="510" r:id="rId13"/>
    <p:sldId id="498" r:id="rId14"/>
    <p:sldId id="505" r:id="rId15"/>
    <p:sldId id="504" r:id="rId16"/>
    <p:sldId id="506" r:id="rId17"/>
    <p:sldId id="507" r:id="rId18"/>
    <p:sldId id="419" r:id="rId19"/>
    <p:sldId id="508" r:id="rId2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4" autoAdjust="0"/>
    <p:restoredTop sz="94737" autoAdjust="0"/>
  </p:normalViewPr>
  <p:slideViewPr>
    <p:cSldViewPr>
      <p:cViewPr>
        <p:scale>
          <a:sx n="114" d="100"/>
          <a:sy n="114" d="100"/>
        </p:scale>
        <p:origin x="2400" y="760"/>
      </p:cViewPr>
      <p:guideLst>
        <p:guide orient="horz" pos="2160"/>
        <p:guide pos="2880"/>
      </p:guideLst>
    </p:cSldViewPr>
  </p:slideViewPr>
  <p:outlineViewPr>
    <p:cViewPr>
      <p:scale>
        <a:sx n="33" d="100"/>
        <a:sy n="33" d="100"/>
      </p:scale>
      <p:origin x="53" y="2117"/>
    </p:cViewPr>
  </p:outlineViewPr>
  <p:notesTextViewPr>
    <p:cViewPr>
      <p:scale>
        <a:sx n="1" d="1"/>
        <a:sy n="1" d="1"/>
      </p:scale>
      <p:origin x="0" y="0"/>
    </p:cViewPr>
  </p:notesTextViewPr>
  <p:sorterViewPr>
    <p:cViewPr>
      <p:scale>
        <a:sx n="100" d="100"/>
        <a:sy n="100" d="100"/>
      </p:scale>
      <p:origin x="0" y="188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BF93AC32-0AB0-4959-A926-47323E5C06E0}" type="datetimeFigureOut">
              <a:rPr lang="en-US" smtClean="0"/>
              <a:t>3/18/19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2A4A92A-D9A5-42CE-914F-70199415E9C1}" type="slidenum">
              <a:rPr lang="en-US" smtClean="0"/>
              <a:t>‹#›</a:t>
            </a:fld>
            <a:endParaRPr lang="en-US"/>
          </a:p>
        </p:txBody>
      </p:sp>
    </p:spTree>
    <p:extLst>
      <p:ext uri="{BB962C8B-B14F-4D97-AF65-F5344CB8AC3E}">
        <p14:creationId xmlns:p14="http://schemas.microsoft.com/office/powerpoint/2010/main" val="401744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a:t>
            </a:fld>
            <a:endParaRPr lang="en-US"/>
          </a:p>
        </p:txBody>
      </p:sp>
    </p:spTree>
    <p:extLst>
      <p:ext uri="{BB962C8B-B14F-4D97-AF65-F5344CB8AC3E}">
        <p14:creationId xmlns:p14="http://schemas.microsoft.com/office/powerpoint/2010/main" val="3450456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10</a:t>
            </a:fld>
            <a:endParaRPr lang="en-US"/>
          </a:p>
        </p:txBody>
      </p:sp>
    </p:spTree>
    <p:extLst>
      <p:ext uri="{BB962C8B-B14F-4D97-AF65-F5344CB8AC3E}">
        <p14:creationId xmlns:p14="http://schemas.microsoft.com/office/powerpoint/2010/main" val="148019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11</a:t>
            </a:fld>
            <a:endParaRPr lang="en-US"/>
          </a:p>
        </p:txBody>
      </p:sp>
    </p:spTree>
    <p:extLst>
      <p:ext uri="{BB962C8B-B14F-4D97-AF65-F5344CB8AC3E}">
        <p14:creationId xmlns:p14="http://schemas.microsoft.com/office/powerpoint/2010/main" val="75957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12</a:t>
            </a:fld>
            <a:endParaRPr lang="en-US"/>
          </a:p>
        </p:txBody>
      </p:sp>
    </p:spTree>
    <p:extLst>
      <p:ext uri="{BB962C8B-B14F-4D97-AF65-F5344CB8AC3E}">
        <p14:creationId xmlns:p14="http://schemas.microsoft.com/office/powerpoint/2010/main" val="493190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13</a:t>
            </a:fld>
            <a:endParaRPr lang="en-US"/>
          </a:p>
        </p:txBody>
      </p:sp>
    </p:spTree>
    <p:extLst>
      <p:ext uri="{BB962C8B-B14F-4D97-AF65-F5344CB8AC3E}">
        <p14:creationId xmlns:p14="http://schemas.microsoft.com/office/powerpoint/2010/main" val="329762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14</a:t>
            </a:fld>
            <a:endParaRPr lang="en-US"/>
          </a:p>
        </p:txBody>
      </p:sp>
    </p:spTree>
    <p:extLst>
      <p:ext uri="{BB962C8B-B14F-4D97-AF65-F5344CB8AC3E}">
        <p14:creationId xmlns:p14="http://schemas.microsoft.com/office/powerpoint/2010/main" val="144884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15</a:t>
            </a:fld>
            <a:endParaRPr lang="en-US"/>
          </a:p>
        </p:txBody>
      </p:sp>
    </p:spTree>
    <p:extLst>
      <p:ext uri="{BB962C8B-B14F-4D97-AF65-F5344CB8AC3E}">
        <p14:creationId xmlns:p14="http://schemas.microsoft.com/office/powerpoint/2010/main" val="1205375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16</a:t>
            </a:fld>
            <a:endParaRPr lang="en-US"/>
          </a:p>
        </p:txBody>
      </p:sp>
    </p:spTree>
    <p:extLst>
      <p:ext uri="{BB962C8B-B14F-4D97-AF65-F5344CB8AC3E}">
        <p14:creationId xmlns:p14="http://schemas.microsoft.com/office/powerpoint/2010/main" val="95007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17</a:t>
            </a:fld>
            <a:endParaRPr lang="en-US"/>
          </a:p>
        </p:txBody>
      </p:sp>
    </p:spTree>
    <p:extLst>
      <p:ext uri="{BB962C8B-B14F-4D97-AF65-F5344CB8AC3E}">
        <p14:creationId xmlns:p14="http://schemas.microsoft.com/office/powerpoint/2010/main" val="213401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18</a:t>
            </a:fld>
            <a:endParaRPr lang="en-US"/>
          </a:p>
        </p:txBody>
      </p:sp>
    </p:spTree>
    <p:extLst>
      <p:ext uri="{BB962C8B-B14F-4D97-AF65-F5344CB8AC3E}">
        <p14:creationId xmlns:p14="http://schemas.microsoft.com/office/powerpoint/2010/main" val="2722753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19</a:t>
            </a:fld>
            <a:endParaRPr lang="en-US"/>
          </a:p>
        </p:txBody>
      </p:sp>
    </p:spTree>
    <p:extLst>
      <p:ext uri="{BB962C8B-B14F-4D97-AF65-F5344CB8AC3E}">
        <p14:creationId xmlns:p14="http://schemas.microsoft.com/office/powerpoint/2010/main" val="1406736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2</a:t>
            </a:fld>
            <a:endParaRPr lang="en-US"/>
          </a:p>
        </p:txBody>
      </p:sp>
    </p:spTree>
    <p:extLst>
      <p:ext uri="{BB962C8B-B14F-4D97-AF65-F5344CB8AC3E}">
        <p14:creationId xmlns:p14="http://schemas.microsoft.com/office/powerpoint/2010/main" val="218779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3</a:t>
            </a:fld>
            <a:endParaRPr lang="en-US"/>
          </a:p>
        </p:txBody>
      </p:sp>
    </p:spTree>
    <p:extLst>
      <p:ext uri="{BB962C8B-B14F-4D97-AF65-F5344CB8AC3E}">
        <p14:creationId xmlns:p14="http://schemas.microsoft.com/office/powerpoint/2010/main" val="146615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4</a:t>
            </a:fld>
            <a:endParaRPr lang="en-US"/>
          </a:p>
        </p:txBody>
      </p:sp>
    </p:spTree>
    <p:extLst>
      <p:ext uri="{BB962C8B-B14F-4D97-AF65-F5344CB8AC3E}">
        <p14:creationId xmlns:p14="http://schemas.microsoft.com/office/powerpoint/2010/main" val="31992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5</a:t>
            </a:fld>
            <a:endParaRPr lang="en-US"/>
          </a:p>
        </p:txBody>
      </p:sp>
    </p:spTree>
    <p:extLst>
      <p:ext uri="{BB962C8B-B14F-4D97-AF65-F5344CB8AC3E}">
        <p14:creationId xmlns:p14="http://schemas.microsoft.com/office/powerpoint/2010/main" val="184679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6</a:t>
            </a:fld>
            <a:endParaRPr lang="en-US"/>
          </a:p>
        </p:txBody>
      </p:sp>
    </p:spTree>
    <p:extLst>
      <p:ext uri="{BB962C8B-B14F-4D97-AF65-F5344CB8AC3E}">
        <p14:creationId xmlns:p14="http://schemas.microsoft.com/office/powerpoint/2010/main" val="200165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7</a:t>
            </a:fld>
            <a:endParaRPr lang="en-US"/>
          </a:p>
        </p:txBody>
      </p:sp>
    </p:spTree>
    <p:extLst>
      <p:ext uri="{BB962C8B-B14F-4D97-AF65-F5344CB8AC3E}">
        <p14:creationId xmlns:p14="http://schemas.microsoft.com/office/powerpoint/2010/main" val="5448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8</a:t>
            </a:fld>
            <a:endParaRPr lang="en-US"/>
          </a:p>
        </p:txBody>
      </p:sp>
    </p:spTree>
    <p:extLst>
      <p:ext uri="{BB962C8B-B14F-4D97-AF65-F5344CB8AC3E}">
        <p14:creationId xmlns:p14="http://schemas.microsoft.com/office/powerpoint/2010/main" val="2427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4A92A-D9A5-42CE-914F-70199415E9C1}" type="slidenum">
              <a:rPr lang="en-US" smtClean="0"/>
              <a:t>9</a:t>
            </a:fld>
            <a:endParaRPr lang="en-US"/>
          </a:p>
        </p:txBody>
      </p:sp>
    </p:spTree>
    <p:extLst>
      <p:ext uri="{BB962C8B-B14F-4D97-AF65-F5344CB8AC3E}">
        <p14:creationId xmlns:p14="http://schemas.microsoft.com/office/powerpoint/2010/main" val="11505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D103B2-8F5E-4126-9F39-4D96181BE64D}"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D103B2-8F5E-4126-9F39-4D96181BE64D}"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D103B2-8F5E-4126-9F39-4D96181BE64D}"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D103B2-8F5E-4126-9F39-4D96181BE64D}"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3114E-C7D3-42C6-89F2-44832C2EAEF6}" type="slidenum">
              <a:rPr lang="en-US" smtClean="0"/>
              <a:t>‹#›</a:t>
            </a:fld>
            <a:endParaRPr lang="en-US"/>
          </a:p>
        </p:txBody>
      </p:sp>
      <p:pic>
        <p:nvPicPr>
          <p:cNvPr id="7" name="Picture 2" descr="http://ts4.mm.bing.net/th?id=H.4632424059700699&amp;pid=1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9666" y="745731"/>
            <a:ext cx="1519534" cy="13878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ts2.mm.bing.net/th?id=H.5038427278740469&amp;pid=15.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6860">
            <a:off x="7811079" y="1714338"/>
            <a:ext cx="536707" cy="5367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7400872" y="300335"/>
            <a:ext cx="1285928" cy="461665"/>
          </a:xfrm>
          <a:prstGeom prst="rect">
            <a:avLst/>
          </a:prstGeom>
          <a:noFill/>
        </p:spPr>
        <p:txBody>
          <a:bodyPr wrap="non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Pack 671</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A9D103B2-8F5E-4126-9F39-4D96181BE64D}" type="datetimeFigureOut">
              <a:rPr lang="en-US" smtClean="0"/>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3114E-C7D3-42C6-89F2-44832C2EAEF6}" type="slidenum">
              <a:rPr lang="en-US" smtClean="0"/>
              <a:t>‹#›</a:t>
            </a:fld>
            <a:endParaRPr lang="en-US"/>
          </a:p>
        </p:txBody>
      </p:sp>
      <p:pic>
        <p:nvPicPr>
          <p:cNvPr id="9" name="Picture 2" descr="http://ts4.mm.bing.net/th?id=H.4632424059700699&amp;pid=1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9666" y="745731"/>
            <a:ext cx="1519534" cy="13878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ts2.mm.bing.net/th?id=H.5038427278740469&amp;pid=15.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6860">
            <a:off x="7811079" y="1714338"/>
            <a:ext cx="536707" cy="5367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7400872" y="300335"/>
            <a:ext cx="1285928" cy="461665"/>
          </a:xfrm>
          <a:prstGeom prst="rect">
            <a:avLst/>
          </a:prstGeom>
          <a:noFill/>
        </p:spPr>
        <p:txBody>
          <a:bodyPr wrap="non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Pack 671</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D103B2-8F5E-4126-9F39-4D96181BE64D}" type="datetimeFigureOut">
              <a:rPr lang="en-US" smtClean="0"/>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3114E-C7D3-42C6-89F2-44832C2EAEF6}"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D103B2-8F5E-4126-9F39-4D96181BE64D}" type="datetimeFigureOut">
              <a:rPr lang="en-US" smtClean="0"/>
              <a:t>3/18/19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D103B2-8F5E-4126-9F39-4D96181BE64D}" type="datetimeFigureOut">
              <a:rPr lang="en-US" smtClean="0"/>
              <a:t>3/18/19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103B2-8F5E-4126-9F39-4D96181BE64D}" type="datetimeFigureOut">
              <a:rPr lang="en-US" smtClean="0"/>
              <a:t>3/18/19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3114E-C7D3-42C6-89F2-44832C2EAEF6}" type="slidenum">
              <a:rPr lang="en-US" smtClean="0"/>
              <a:t>‹#›</a:t>
            </a:fld>
            <a:endParaRPr lang="en-US"/>
          </a:p>
        </p:txBody>
      </p:sp>
      <p:pic>
        <p:nvPicPr>
          <p:cNvPr id="5" name="Picture 2" descr="http://ts4.mm.bing.net/th?id=H.4632424059700699&amp;pid=1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9666" y="745731"/>
            <a:ext cx="1519534" cy="1387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ts2.mm.bing.net/th?id=H.5038427278740469&amp;pid=15.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6860">
            <a:off x="7811079" y="1714338"/>
            <a:ext cx="536707" cy="536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7400872" y="300335"/>
            <a:ext cx="1285928" cy="461665"/>
          </a:xfrm>
          <a:prstGeom prst="rect">
            <a:avLst/>
          </a:prstGeom>
          <a:noFill/>
        </p:spPr>
        <p:txBody>
          <a:bodyPr wrap="non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Pack 671</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A9D103B2-8F5E-4126-9F39-4D96181BE64D}" type="datetimeFigureOut">
              <a:rPr lang="en-US" smtClean="0"/>
              <a:t>3/18/19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D103B2-8F5E-4126-9F39-4D96181BE64D}" type="datetimeFigureOut">
              <a:rPr lang="en-US" smtClean="0"/>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3114E-C7D3-42C6-89F2-44832C2EAEF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A9D103B2-8F5E-4126-9F39-4D96181BE64D}" type="datetimeFigureOut">
              <a:rPr lang="en-US" smtClean="0"/>
              <a:t>3/18/19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243114E-C7D3-42C6-89F2-44832C2EAEF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4400" y="390942"/>
            <a:ext cx="7467600" cy="2123658"/>
          </a:xfrm>
          <a:prstGeom prst="rect">
            <a:avLst/>
          </a:prstGeom>
          <a:noFill/>
        </p:spPr>
        <p:txBody>
          <a:bodyPr wrap="square" lIns="91440" tIns="45720" rIns="91440" bIns="45720">
            <a:spAutoFit/>
          </a:bodyPr>
          <a:lstStyle/>
          <a:p>
            <a:pPr algn="ctr"/>
            <a:r>
              <a:rPr lang="en-US" sz="44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7030A0"/>
                </a:solidFill>
                <a:effectLst>
                  <a:outerShdw blurRad="41275" dist="12700" dir="12000000" algn="tl" rotWithShape="0">
                    <a:srgbClr val="000000">
                      <a:alpha val="40000"/>
                    </a:srgbClr>
                  </a:outerShdw>
                </a:effectLst>
              </a:rPr>
              <a:t>Welcome Pack 671</a:t>
            </a:r>
          </a:p>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7030A0"/>
                </a:solidFill>
                <a:effectLst>
                  <a:outerShdw blurRad="41275" dist="12700" dir="12000000" algn="tl" rotWithShape="0">
                    <a:srgbClr val="000000">
                      <a:alpha val="40000"/>
                    </a:srgbClr>
                  </a:outerShdw>
                </a:effectLst>
              </a:rPr>
              <a:t>January, 2019</a:t>
            </a:r>
            <a:endPar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7030A0"/>
              </a:solidFill>
              <a:effectLst>
                <a:outerShdw blurRad="41275" dist="12700" dir="12000000" algn="tl" rotWithShape="0">
                  <a:srgbClr val="000000">
                    <a:alpha val="40000"/>
                  </a:srgbClr>
                </a:outerShdw>
              </a:effectLst>
            </a:endParaRPr>
          </a:p>
          <a:p>
            <a:pPr algn="ctr"/>
            <a:r>
              <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7030A0"/>
                </a:solidFill>
                <a:effectLst>
                  <a:outerShdw blurRad="41275" dist="12700" dir="12000000" algn="tl" rotWithShape="0">
                    <a:srgbClr val="000000">
                      <a:alpha val="40000"/>
                    </a:srgbClr>
                  </a:outerShdw>
                </a:effectLst>
              </a:rPr>
              <a:t>Pack Meeting </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7030A0"/>
              </a:solidFill>
              <a:effectLst>
                <a:outerShdw blurRad="41275" dist="12700" dir="12000000" algn="tl" rotWithShape="0">
                  <a:srgbClr val="000000">
                    <a:alpha val="40000"/>
                  </a:srgbClr>
                </a:outerShdw>
              </a:effectLst>
            </a:endParaRPr>
          </a:p>
        </p:txBody>
      </p:sp>
      <p:pic>
        <p:nvPicPr>
          <p:cNvPr id="5" name="Picture 8" descr="http://www.mac-bsa.org/Post/sections/18/Images/lone_ethan_resiz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9394"/>
            <a:ext cx="2779505" cy="6698606"/>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30618" y="2590799"/>
            <a:ext cx="5893981" cy="3929321"/>
          </a:xfrm>
          <a:prstGeom prst="rect">
            <a:avLst/>
          </a:prstGeom>
        </p:spPr>
      </p:pic>
    </p:spTree>
    <p:extLst>
      <p:ext uri="{BB962C8B-B14F-4D97-AF65-F5344CB8AC3E}">
        <p14:creationId xmlns:p14="http://schemas.microsoft.com/office/powerpoint/2010/main" val="14065520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838200" y="441960"/>
            <a:ext cx="8839200" cy="548640"/>
          </a:xfrm>
        </p:spPr>
        <p:txBody>
          <a:bodyPr/>
          <a:lstStyle/>
          <a:p>
            <a:pPr algn="l"/>
            <a:r>
              <a:rPr lang="en-US" smtClean="0"/>
              <a:t>New volunteers!!!</a:t>
            </a:r>
            <a:endParaRPr lang="en-US" dirty="0"/>
          </a:p>
        </p:txBody>
      </p:sp>
      <p:sp>
        <p:nvSpPr>
          <p:cNvPr id="10" name="TextBox 9"/>
          <p:cNvSpPr txBox="1"/>
          <p:nvPr/>
        </p:nvSpPr>
        <p:spPr>
          <a:xfrm>
            <a:off x="2811146" y="3954462"/>
            <a:ext cx="3231388" cy="1754326"/>
          </a:xfrm>
          <a:prstGeom prst="rect">
            <a:avLst/>
          </a:prstGeom>
          <a:noFill/>
        </p:spPr>
        <p:txBody>
          <a:bodyPr wrap="square" rtlCol="0">
            <a:spAutoFit/>
          </a:bodyPr>
          <a:lstStyle/>
          <a:p>
            <a:pPr algn="ctr"/>
            <a:r>
              <a:rPr lang="en-US" sz="3600" dirty="0" smtClean="0">
                <a:latin typeface="Abadi MT Condensed Extra Bold" charset="0"/>
                <a:ea typeface="Abadi MT Condensed Extra Bold" charset="0"/>
                <a:cs typeface="Abadi MT Condensed Extra Bold" charset="0"/>
              </a:rPr>
              <a:t>Mr. </a:t>
            </a:r>
            <a:r>
              <a:rPr lang="en-US" sz="3600" dirty="0" err="1" smtClean="0">
                <a:latin typeface="Abadi MT Condensed Extra Bold" charset="0"/>
                <a:ea typeface="Abadi MT Condensed Extra Bold" charset="0"/>
                <a:cs typeface="Abadi MT Condensed Extra Bold" charset="0"/>
              </a:rPr>
              <a:t>Gutzke</a:t>
            </a:r>
            <a:endParaRPr lang="en-US" sz="3600" dirty="0" smtClean="0">
              <a:latin typeface="Abadi MT Condensed Extra Bold" charset="0"/>
              <a:ea typeface="Abadi MT Condensed Extra Bold" charset="0"/>
              <a:cs typeface="Abadi MT Condensed Extra Bold" charset="0"/>
            </a:endParaRPr>
          </a:p>
          <a:p>
            <a:pPr algn="ctr"/>
            <a:r>
              <a:rPr lang="en-US" sz="3600" dirty="0" smtClean="0">
                <a:latin typeface="Abadi MT Condensed Extra Bold" charset="0"/>
                <a:ea typeface="Abadi MT Condensed Extra Bold" charset="0"/>
                <a:cs typeface="Abadi MT Condensed Extra Bold" charset="0"/>
              </a:rPr>
              <a:t>Assistant</a:t>
            </a:r>
          </a:p>
          <a:p>
            <a:pPr algn="ctr"/>
            <a:r>
              <a:rPr lang="en-US" sz="3600" dirty="0" err="1" smtClean="0">
                <a:latin typeface="Abadi MT Condensed Extra Bold" charset="0"/>
                <a:ea typeface="Abadi MT Condensed Extra Bold" charset="0"/>
                <a:cs typeface="Abadi MT Condensed Extra Bold" charset="0"/>
              </a:rPr>
              <a:t>Cubmaster</a:t>
            </a:r>
            <a:endParaRPr lang="en-US" sz="3600" dirty="0">
              <a:latin typeface="Abadi MT Condensed Extra Bold" charset="0"/>
              <a:ea typeface="Abadi MT Condensed Extra Bold" charset="0"/>
              <a:cs typeface="Abadi MT Condensed Extra Bold" charset="0"/>
            </a:endParaRPr>
          </a:p>
        </p:txBody>
      </p:sp>
      <p:sp>
        <p:nvSpPr>
          <p:cNvPr id="11" name="TextBox 10"/>
          <p:cNvSpPr txBox="1"/>
          <p:nvPr/>
        </p:nvSpPr>
        <p:spPr>
          <a:xfrm>
            <a:off x="0" y="3954462"/>
            <a:ext cx="3231388" cy="1754326"/>
          </a:xfrm>
          <a:prstGeom prst="rect">
            <a:avLst/>
          </a:prstGeom>
          <a:noFill/>
        </p:spPr>
        <p:txBody>
          <a:bodyPr wrap="square" rtlCol="0">
            <a:spAutoFit/>
          </a:bodyPr>
          <a:lstStyle/>
          <a:p>
            <a:pPr algn="ctr"/>
            <a:r>
              <a:rPr lang="en-US" sz="3600" dirty="0" smtClean="0">
                <a:latin typeface="Abadi MT Condensed Extra Bold" charset="0"/>
                <a:ea typeface="Abadi MT Condensed Extra Bold" charset="0"/>
                <a:cs typeface="Abadi MT Condensed Extra Bold" charset="0"/>
              </a:rPr>
              <a:t>Mrs. Galvin</a:t>
            </a:r>
          </a:p>
          <a:p>
            <a:pPr algn="ctr"/>
            <a:r>
              <a:rPr lang="en-US" sz="3600" dirty="0" smtClean="0">
                <a:latin typeface="Abadi MT Condensed Extra Bold" charset="0"/>
                <a:ea typeface="Abadi MT Condensed Extra Bold" charset="0"/>
                <a:cs typeface="Abadi MT Condensed Extra Bold" charset="0"/>
              </a:rPr>
              <a:t>Service</a:t>
            </a:r>
          </a:p>
          <a:p>
            <a:pPr algn="ctr"/>
            <a:r>
              <a:rPr lang="en-US" sz="3600" dirty="0" smtClean="0">
                <a:latin typeface="Abadi MT Condensed Extra Bold" charset="0"/>
                <a:ea typeface="Abadi MT Condensed Extra Bold" charset="0"/>
                <a:cs typeface="Abadi MT Condensed Extra Bold" charset="0"/>
              </a:rPr>
              <a:t>Coordinator</a:t>
            </a:r>
          </a:p>
        </p:txBody>
      </p:sp>
      <p:sp>
        <p:nvSpPr>
          <p:cNvPr id="12" name="TextBox 11"/>
          <p:cNvSpPr txBox="1"/>
          <p:nvPr/>
        </p:nvSpPr>
        <p:spPr>
          <a:xfrm>
            <a:off x="5907036" y="3954462"/>
            <a:ext cx="3231388" cy="1754326"/>
          </a:xfrm>
          <a:prstGeom prst="rect">
            <a:avLst/>
          </a:prstGeom>
          <a:noFill/>
        </p:spPr>
        <p:txBody>
          <a:bodyPr wrap="square" rtlCol="0">
            <a:spAutoFit/>
          </a:bodyPr>
          <a:lstStyle/>
          <a:p>
            <a:pPr algn="ctr"/>
            <a:r>
              <a:rPr lang="en-US" sz="3600" dirty="0" smtClean="0">
                <a:latin typeface="Abadi MT Condensed Extra Bold" charset="0"/>
                <a:ea typeface="Abadi MT Condensed Extra Bold" charset="0"/>
                <a:cs typeface="Abadi MT Condensed Extra Bold" charset="0"/>
              </a:rPr>
              <a:t>Mr. Brink</a:t>
            </a:r>
          </a:p>
          <a:p>
            <a:pPr algn="ctr"/>
            <a:r>
              <a:rPr lang="en-US" sz="3600" dirty="0" smtClean="0">
                <a:latin typeface="Abadi MT Condensed Extra Bold" charset="0"/>
                <a:ea typeface="Abadi MT Condensed Extra Bold" charset="0"/>
                <a:cs typeface="Abadi MT Condensed Extra Bold" charset="0"/>
              </a:rPr>
              <a:t>Wolf</a:t>
            </a:r>
          </a:p>
          <a:p>
            <a:pPr algn="ctr"/>
            <a:r>
              <a:rPr lang="en-US" sz="3600" dirty="0" smtClean="0">
                <a:latin typeface="Abadi MT Condensed Extra Bold" charset="0"/>
                <a:ea typeface="Abadi MT Condensed Extra Bold" charset="0"/>
                <a:cs typeface="Abadi MT Condensed Extra Bold" charset="0"/>
              </a:rPr>
              <a:t>Den Leader</a:t>
            </a:r>
          </a:p>
        </p:txBody>
      </p:sp>
    </p:spTree>
    <p:extLst>
      <p:ext uri="{BB962C8B-B14F-4D97-AF65-F5344CB8AC3E}">
        <p14:creationId xmlns:p14="http://schemas.microsoft.com/office/powerpoint/2010/main" val="11412302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838200" y="441960"/>
            <a:ext cx="8839200" cy="548640"/>
          </a:xfrm>
        </p:spPr>
        <p:txBody>
          <a:bodyPr/>
          <a:lstStyle/>
          <a:p>
            <a:pPr algn="l"/>
            <a:r>
              <a:rPr lang="en-US" smtClean="0"/>
              <a:t>New volunteers!!!</a:t>
            </a:r>
            <a:endParaRPr lang="en-US" dirty="0"/>
          </a:p>
        </p:txBody>
      </p:sp>
      <p:sp>
        <p:nvSpPr>
          <p:cNvPr id="10" name="TextBox 9"/>
          <p:cNvSpPr txBox="1"/>
          <p:nvPr/>
        </p:nvSpPr>
        <p:spPr>
          <a:xfrm>
            <a:off x="4054094" y="4052456"/>
            <a:ext cx="3063494" cy="2616101"/>
          </a:xfrm>
          <a:prstGeom prst="rect">
            <a:avLst/>
          </a:prstGeom>
          <a:noFill/>
        </p:spPr>
        <p:txBody>
          <a:bodyPr wrap="square" rtlCol="0">
            <a:spAutoFit/>
          </a:bodyPr>
          <a:lstStyle/>
          <a:p>
            <a:pPr algn="ctr"/>
            <a:r>
              <a:rPr lang="en-US" sz="3600" dirty="0" smtClean="0">
                <a:latin typeface="Abadi MT Condensed Extra Bold" charset="0"/>
                <a:ea typeface="Abadi MT Condensed Extra Bold" charset="0"/>
                <a:cs typeface="Abadi MT Condensed Extra Bold" charset="0"/>
              </a:rPr>
              <a:t>Mr. Short</a:t>
            </a:r>
          </a:p>
          <a:p>
            <a:pPr algn="ctr"/>
            <a:r>
              <a:rPr lang="en-US" sz="3600" dirty="0" smtClean="0">
                <a:latin typeface="Abadi MT Condensed Extra Bold" charset="0"/>
                <a:ea typeface="Abadi MT Condensed Extra Bold" charset="0"/>
                <a:cs typeface="Abadi MT Condensed Extra Bold" charset="0"/>
              </a:rPr>
              <a:t>Pinewood</a:t>
            </a:r>
          </a:p>
          <a:p>
            <a:pPr algn="ctr"/>
            <a:r>
              <a:rPr lang="en-US" sz="3600" dirty="0" smtClean="0">
                <a:latin typeface="Abadi MT Condensed Extra Bold" charset="0"/>
                <a:ea typeface="Abadi MT Condensed Extra Bold" charset="0"/>
                <a:cs typeface="Abadi MT Condensed Extra Bold" charset="0"/>
              </a:rPr>
              <a:t>Race Director </a:t>
            </a:r>
            <a:r>
              <a:rPr lang="en-US" sz="2800" dirty="0" smtClean="0">
                <a:latin typeface="Abadi MT Condensed Extra Bold" charset="0"/>
                <a:ea typeface="Abadi MT Condensed Extra Bold" charset="0"/>
                <a:cs typeface="Abadi MT Condensed Extra Bold" charset="0"/>
              </a:rPr>
              <a:t>(also currently Tiger Den Leader)</a:t>
            </a:r>
          </a:p>
        </p:txBody>
      </p:sp>
      <p:sp>
        <p:nvSpPr>
          <p:cNvPr id="11" name="TextBox 10"/>
          <p:cNvSpPr txBox="1"/>
          <p:nvPr/>
        </p:nvSpPr>
        <p:spPr>
          <a:xfrm>
            <a:off x="1139387" y="4028295"/>
            <a:ext cx="2914707" cy="2616101"/>
          </a:xfrm>
          <a:prstGeom prst="rect">
            <a:avLst/>
          </a:prstGeom>
          <a:noFill/>
        </p:spPr>
        <p:txBody>
          <a:bodyPr wrap="square" rtlCol="0">
            <a:spAutoFit/>
          </a:bodyPr>
          <a:lstStyle/>
          <a:p>
            <a:pPr algn="ctr"/>
            <a:r>
              <a:rPr lang="en-US" sz="3600" dirty="0" smtClean="0">
                <a:latin typeface="Abadi MT Condensed Extra Bold" charset="0"/>
                <a:ea typeface="Abadi MT Condensed Extra Bold" charset="0"/>
                <a:cs typeface="Abadi MT Condensed Extra Bold" charset="0"/>
              </a:rPr>
              <a:t>Mr. Hoffman</a:t>
            </a:r>
          </a:p>
          <a:p>
            <a:pPr algn="ctr"/>
            <a:r>
              <a:rPr lang="en-US" sz="3600" dirty="0" smtClean="0">
                <a:latin typeface="Abadi MT Condensed Extra Bold" charset="0"/>
                <a:ea typeface="Abadi MT Condensed Extra Bold" charset="0"/>
                <a:cs typeface="Abadi MT Condensed Extra Bold" charset="0"/>
              </a:rPr>
              <a:t>Committee</a:t>
            </a:r>
          </a:p>
          <a:p>
            <a:pPr algn="ctr"/>
            <a:r>
              <a:rPr lang="en-US" sz="3600" dirty="0" smtClean="0">
                <a:latin typeface="Abadi MT Condensed Extra Bold" charset="0"/>
                <a:ea typeface="Abadi MT Condensed Extra Bold" charset="0"/>
                <a:cs typeface="Abadi MT Condensed Extra Bold" charset="0"/>
              </a:rPr>
              <a:t>Chair</a:t>
            </a:r>
          </a:p>
          <a:p>
            <a:pPr algn="ctr"/>
            <a:r>
              <a:rPr lang="en-US" sz="2800" dirty="0" smtClean="0">
                <a:latin typeface="Abadi MT Condensed Extra Bold" charset="0"/>
                <a:ea typeface="Abadi MT Condensed Extra Bold" charset="0"/>
                <a:cs typeface="Abadi MT Condensed Extra Bold" charset="0"/>
              </a:rPr>
              <a:t>(also currently Pack Trainer)</a:t>
            </a:r>
          </a:p>
        </p:txBody>
      </p:sp>
    </p:spTree>
    <p:extLst>
      <p:ext uri="{BB962C8B-B14F-4D97-AF65-F5344CB8AC3E}">
        <p14:creationId xmlns:p14="http://schemas.microsoft.com/office/powerpoint/2010/main" val="15843047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15200" y="76200"/>
            <a:ext cx="1600200" cy="371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5" descr="Displaying 20170411_202534.jpg"/>
          <p:cNvSpPr>
            <a:spLocks noChangeAspect="1" noChangeArrowheads="1"/>
          </p:cNvSpPr>
          <p:nvPr/>
        </p:nvSpPr>
        <p:spPr bwMode="auto">
          <a:xfrm>
            <a:off x="155575" y="7125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2286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6332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609600" y="448325"/>
            <a:ext cx="1566674" cy="1483118"/>
          </a:xfrm>
          <a:prstGeom prst="rect">
            <a:avLst/>
          </a:prstGeom>
        </p:spPr>
      </p:pic>
      <p:pic>
        <p:nvPicPr>
          <p:cNvPr id="9" name="Picture 8"/>
          <p:cNvPicPr>
            <a:picLocks noChangeAspect="1"/>
          </p:cNvPicPr>
          <p:nvPr/>
        </p:nvPicPr>
        <p:blipFill>
          <a:blip r:embed="rId4"/>
          <a:stretch>
            <a:fillRect/>
          </a:stretch>
        </p:blipFill>
        <p:spPr>
          <a:xfrm>
            <a:off x="2291096" y="449636"/>
            <a:ext cx="1442704" cy="1481807"/>
          </a:xfrm>
          <a:prstGeom prst="rect">
            <a:avLst/>
          </a:prstGeom>
        </p:spPr>
      </p:pic>
      <p:sp>
        <p:nvSpPr>
          <p:cNvPr id="14" name="Rectangle 13"/>
          <p:cNvSpPr/>
          <p:nvPr/>
        </p:nvSpPr>
        <p:spPr>
          <a:xfrm>
            <a:off x="7227632" y="272336"/>
            <a:ext cx="1700417"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5531398" y="452441"/>
            <a:ext cx="1479002" cy="1479002"/>
          </a:xfrm>
          <a:prstGeom prst="rect">
            <a:avLst/>
          </a:prstGeom>
        </p:spPr>
      </p:pic>
      <p:pic>
        <p:nvPicPr>
          <p:cNvPr id="26" name="Picture 25"/>
          <p:cNvPicPr>
            <a:picLocks noChangeAspect="1"/>
          </p:cNvPicPr>
          <p:nvPr/>
        </p:nvPicPr>
        <p:blipFill>
          <a:blip r:embed="rId6"/>
          <a:stretch>
            <a:fillRect/>
          </a:stretch>
        </p:blipFill>
        <p:spPr>
          <a:xfrm>
            <a:off x="6977282" y="298125"/>
            <a:ext cx="1633318" cy="1633318"/>
          </a:xfrm>
          <a:prstGeom prst="rect">
            <a:avLst/>
          </a:prstGeom>
        </p:spPr>
      </p:pic>
      <p:sp>
        <p:nvSpPr>
          <p:cNvPr id="6" name="TextBox 5"/>
          <p:cNvSpPr txBox="1"/>
          <p:nvPr/>
        </p:nvSpPr>
        <p:spPr>
          <a:xfrm>
            <a:off x="762000" y="1828800"/>
            <a:ext cx="8229600" cy="4893647"/>
          </a:xfrm>
          <a:prstGeom prst="rect">
            <a:avLst/>
          </a:prstGeom>
          <a:noFill/>
        </p:spPr>
        <p:txBody>
          <a:bodyPr wrap="square" rtlCol="0">
            <a:spAutoFit/>
          </a:bodyPr>
          <a:lstStyle/>
          <a:p>
            <a:pPr marL="342900" indent="-342900">
              <a:buFont typeface="Arial" charset="0"/>
              <a:buChar char="•"/>
            </a:pPr>
            <a:r>
              <a:rPr lang="en-US" sz="2400" dirty="0" smtClean="0"/>
              <a:t>Whatever </a:t>
            </a:r>
            <a:r>
              <a:rPr lang="en-US" sz="2400" dirty="0"/>
              <a:t>time and talent you can offer is greatly </a:t>
            </a:r>
            <a:r>
              <a:rPr lang="en-US" sz="2400" dirty="0" smtClean="0"/>
              <a:t>appreciated!  Training </a:t>
            </a:r>
            <a:r>
              <a:rPr lang="en-US" sz="2400" dirty="0"/>
              <a:t>is provided</a:t>
            </a:r>
            <a:r>
              <a:rPr lang="en-US" sz="2400" dirty="0" smtClean="0"/>
              <a:t>!</a:t>
            </a:r>
          </a:p>
          <a:p>
            <a:pPr marL="342900" indent="-342900">
              <a:buFont typeface="Arial" charset="0"/>
              <a:buChar char="•"/>
            </a:pPr>
            <a:endParaRPr lang="en-US" sz="2400" dirty="0"/>
          </a:p>
          <a:p>
            <a:pPr marL="342900" indent="-342900">
              <a:buFont typeface="Arial" charset="0"/>
              <a:buChar char="•"/>
            </a:pPr>
            <a:r>
              <a:rPr lang="en-US" sz="2400" dirty="0" smtClean="0"/>
              <a:t>Immediate need for:	</a:t>
            </a:r>
            <a:r>
              <a:rPr lang="en-US" sz="2400" b="1" dirty="0" smtClean="0"/>
              <a:t>Recruiting Coordinator</a:t>
            </a:r>
          </a:p>
          <a:p>
            <a:r>
              <a:rPr lang="en-US" sz="2400" b="1" dirty="0"/>
              <a:t>	</a:t>
            </a:r>
            <a:r>
              <a:rPr lang="en-US" sz="2400" b="1" dirty="0" smtClean="0"/>
              <a:t>			Camp Out Coordinator</a:t>
            </a:r>
          </a:p>
          <a:p>
            <a:r>
              <a:rPr lang="en-US" sz="2400" b="1" dirty="0"/>
              <a:t>	</a:t>
            </a:r>
            <a:r>
              <a:rPr lang="en-US" sz="2400" b="1" dirty="0" smtClean="0"/>
              <a:t>			Pack Committee Secretary</a:t>
            </a:r>
          </a:p>
          <a:p>
            <a:endParaRPr lang="en-US" sz="2400" b="1" dirty="0" smtClean="0"/>
          </a:p>
          <a:p>
            <a:pPr marL="342900" indent="-342900">
              <a:buFont typeface="Arial" charset="0"/>
              <a:buChar char="•"/>
            </a:pPr>
            <a:r>
              <a:rPr lang="en-US" sz="2400" dirty="0" smtClean="0"/>
              <a:t>Additionally, we need volunteers for positions that will be vacated a year from now:	</a:t>
            </a:r>
            <a:r>
              <a:rPr lang="en-US" sz="2400" b="1" dirty="0" smtClean="0"/>
              <a:t>Committee Chair</a:t>
            </a:r>
          </a:p>
          <a:p>
            <a:pPr lvl="8"/>
            <a:r>
              <a:rPr lang="en-US" sz="2400" b="1" dirty="0" smtClean="0"/>
              <a:t>Advancement Coordinator</a:t>
            </a:r>
          </a:p>
          <a:p>
            <a:pPr lvl="8"/>
            <a:r>
              <a:rPr lang="en-US" sz="2400" b="1" dirty="0" smtClean="0"/>
              <a:t>Popcorn Co-Kernel</a:t>
            </a:r>
          </a:p>
          <a:p>
            <a:pPr lvl="8"/>
            <a:r>
              <a:rPr lang="en-US" sz="2400" b="1" dirty="0" smtClean="0"/>
              <a:t>Pack Trainer</a:t>
            </a:r>
          </a:p>
          <a:p>
            <a:pPr lvl="7"/>
            <a:r>
              <a:rPr lang="en-US" sz="2400" b="1" dirty="0"/>
              <a:t>	</a:t>
            </a:r>
            <a:r>
              <a:rPr lang="en-US" sz="2400" b="1" dirty="0" smtClean="0"/>
              <a:t>Treasurer</a:t>
            </a:r>
            <a:endParaRPr lang="en-US" sz="2400" b="1" dirty="0"/>
          </a:p>
        </p:txBody>
      </p:sp>
      <p:sp>
        <p:nvSpPr>
          <p:cNvPr id="20" name="Title 3"/>
          <p:cNvSpPr>
            <a:spLocks noGrp="1"/>
          </p:cNvSpPr>
          <p:nvPr>
            <p:ph type="title"/>
          </p:nvPr>
        </p:nvSpPr>
        <p:spPr>
          <a:xfrm>
            <a:off x="2803799" y="702111"/>
            <a:ext cx="3657600" cy="548640"/>
          </a:xfrm>
        </p:spPr>
        <p:txBody>
          <a:bodyPr/>
          <a:lstStyle/>
          <a:p>
            <a:pPr algn="ctr"/>
            <a:r>
              <a:rPr lang="en-US" dirty="0" smtClean="0"/>
              <a:t>Please</a:t>
            </a:r>
            <a:r>
              <a:rPr lang="en-US" smtClean="0"/>
              <a:t/>
            </a:r>
            <a:br>
              <a:rPr lang="en-US" smtClean="0"/>
            </a:br>
            <a:r>
              <a:rPr lang="en-US" smtClean="0"/>
              <a:t>volunteer!</a:t>
            </a:r>
            <a:endParaRPr lang="en-US" dirty="0"/>
          </a:p>
        </p:txBody>
      </p:sp>
    </p:spTree>
    <p:extLst>
      <p:ext uri="{BB962C8B-B14F-4D97-AF65-F5344CB8AC3E}">
        <p14:creationId xmlns:p14="http://schemas.microsoft.com/office/powerpoint/2010/main" val="11802701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696"/>
            <a:ext cx="8077200" cy="603504"/>
          </a:xfrm>
        </p:spPr>
        <p:txBody>
          <a:bodyPr/>
          <a:lstStyle/>
          <a:p>
            <a:pPr algn="l"/>
            <a:r>
              <a:rPr lang="en-US" dirty="0" smtClean="0"/>
              <a:t>Upcoming Events</a:t>
            </a:r>
            <a:endParaRPr lang="en-US" dirty="0"/>
          </a:p>
        </p:txBody>
      </p:sp>
      <p:sp>
        <p:nvSpPr>
          <p:cNvPr id="2" name="Content Placeholder 1"/>
          <p:cNvSpPr>
            <a:spLocks noGrp="1"/>
          </p:cNvSpPr>
          <p:nvPr>
            <p:ph idx="1"/>
          </p:nvPr>
        </p:nvSpPr>
        <p:spPr>
          <a:xfrm>
            <a:off x="381000" y="838200"/>
            <a:ext cx="8915400" cy="6248400"/>
          </a:xfrm>
        </p:spPr>
        <p:txBody>
          <a:bodyPr>
            <a:noAutofit/>
          </a:bodyPr>
          <a:lstStyle/>
          <a:p>
            <a:r>
              <a:rPr lang="en-US" sz="3200" dirty="0">
                <a:solidFill>
                  <a:srgbClr val="000000"/>
                </a:solidFill>
                <a:latin typeface="Calibri" panose="020F0502020204030204" pitchFamily="34" charset="0"/>
                <a:cs typeface="Calibri" panose="020F0502020204030204" pitchFamily="34" charset="0"/>
              </a:rPr>
              <a:t>Wednesday, </a:t>
            </a:r>
            <a:r>
              <a:rPr lang="en-US" sz="3200" dirty="0" smtClean="0">
                <a:solidFill>
                  <a:srgbClr val="000000"/>
                </a:solidFill>
                <a:latin typeface="Calibri" panose="020F0502020204030204" pitchFamily="34" charset="0"/>
                <a:cs typeface="Calibri" panose="020F0502020204030204" pitchFamily="34" charset="0"/>
              </a:rPr>
              <a:t>Feb </a:t>
            </a:r>
            <a:r>
              <a:rPr lang="en-US" sz="3200" dirty="0">
                <a:solidFill>
                  <a:srgbClr val="000000"/>
                </a:solidFill>
                <a:latin typeface="Calibri" panose="020F0502020204030204" pitchFamily="34" charset="0"/>
                <a:cs typeface="Calibri" panose="020F0502020204030204" pitchFamily="34" charset="0"/>
              </a:rPr>
              <a:t>6</a:t>
            </a:r>
            <a:r>
              <a:rPr lang="en-US" sz="3200" baseline="30000" dirty="0">
                <a:solidFill>
                  <a:srgbClr val="000000"/>
                </a:solidFill>
                <a:latin typeface="Calibri" panose="020F0502020204030204" pitchFamily="34" charset="0"/>
                <a:cs typeface="Calibri" panose="020F0502020204030204" pitchFamily="34" charset="0"/>
              </a:rPr>
              <a:t>th</a:t>
            </a:r>
            <a:r>
              <a:rPr lang="en-US" sz="3200" dirty="0">
                <a:solidFill>
                  <a:srgbClr val="000000"/>
                </a:solidFill>
                <a:latin typeface="Calibri" panose="020F0502020204030204" pitchFamily="34" charset="0"/>
                <a:cs typeface="Calibri" panose="020F0502020204030204" pitchFamily="34" charset="0"/>
              </a:rPr>
              <a:t>: Committee </a:t>
            </a:r>
            <a:r>
              <a:rPr lang="en-US" sz="3200" dirty="0" smtClean="0">
                <a:solidFill>
                  <a:srgbClr val="000000"/>
                </a:solidFill>
                <a:latin typeface="Calibri" panose="020F0502020204030204" pitchFamily="34" charset="0"/>
                <a:cs typeface="Calibri" panose="020F0502020204030204" pitchFamily="34" charset="0"/>
              </a:rPr>
              <a:t>Meeting</a:t>
            </a:r>
          </a:p>
          <a:p>
            <a:pPr lvl="0"/>
            <a:r>
              <a:rPr lang="en-US" sz="3200" dirty="0" smtClean="0">
                <a:solidFill>
                  <a:srgbClr val="000000"/>
                </a:solidFill>
                <a:latin typeface="Calibri" panose="020F0502020204030204" pitchFamily="34" charset="0"/>
                <a:cs typeface="Calibri" panose="020F0502020204030204" pitchFamily="34" charset="0"/>
              </a:rPr>
              <a:t>Feb 8-10: Indoor Winter Camp Out</a:t>
            </a:r>
            <a:endParaRPr lang="en-US" sz="3200" b="0" dirty="0" smtClean="0">
              <a:solidFill>
                <a:srgbClr val="000000"/>
              </a:solidFill>
              <a:latin typeface="Calibri" panose="020F0502020204030204" pitchFamily="34" charset="0"/>
              <a:cs typeface="Calibri" panose="020F0502020204030204" pitchFamily="34" charset="0"/>
            </a:endParaRPr>
          </a:p>
          <a:p>
            <a:pPr lvl="0"/>
            <a:r>
              <a:rPr lang="en-US" sz="3200" b="0" dirty="0">
                <a:solidFill>
                  <a:srgbClr val="000000"/>
                </a:solidFill>
                <a:latin typeface="Calibri" panose="020F0502020204030204" pitchFamily="34" charset="0"/>
                <a:cs typeface="Calibri" panose="020F0502020204030204" pitchFamily="34" charset="0"/>
              </a:rPr>
              <a:t>	</a:t>
            </a:r>
            <a:r>
              <a:rPr lang="en-US" sz="3200" b="0" dirty="0" smtClean="0">
                <a:solidFill>
                  <a:srgbClr val="000000"/>
                </a:solidFill>
                <a:latin typeface="Calibri" panose="020F0502020204030204" pitchFamily="34" charset="0"/>
                <a:cs typeface="Calibri" panose="020F0502020204030204" pitchFamily="34" charset="0"/>
              </a:rPr>
              <a:t>Miller Cabin at Camp Crown</a:t>
            </a:r>
          </a:p>
          <a:p>
            <a:pPr lvl="0"/>
            <a:r>
              <a:rPr lang="en-US" sz="3200" b="0" dirty="0">
                <a:solidFill>
                  <a:srgbClr val="000000"/>
                </a:solidFill>
                <a:latin typeface="Calibri" panose="020F0502020204030204" pitchFamily="34" charset="0"/>
                <a:cs typeface="Calibri" panose="020F0502020204030204" pitchFamily="34" charset="0"/>
              </a:rPr>
              <a:t>	</a:t>
            </a:r>
            <a:r>
              <a:rPr lang="en-US" sz="3200" b="0" i="1" dirty="0" smtClean="0">
                <a:solidFill>
                  <a:srgbClr val="000000"/>
                </a:solidFill>
                <a:latin typeface="Calibri" panose="020F0502020204030204" pitchFamily="34" charset="0"/>
                <a:cs typeface="Calibri" panose="020F0502020204030204" pitchFamily="34" charset="0"/>
              </a:rPr>
              <a:t>Please sign up and pay tonight</a:t>
            </a:r>
            <a:endParaRPr lang="en-US" sz="3200" i="1" dirty="0" smtClean="0">
              <a:solidFill>
                <a:srgbClr val="000000"/>
              </a:solidFill>
              <a:latin typeface="Calibri" panose="020F0502020204030204" pitchFamily="34" charset="0"/>
              <a:cs typeface="Calibri" panose="020F0502020204030204" pitchFamily="34" charset="0"/>
            </a:endParaRPr>
          </a:p>
          <a:p>
            <a:pPr lvl="0"/>
            <a:r>
              <a:rPr lang="en-US" sz="3200" dirty="0" smtClean="0">
                <a:solidFill>
                  <a:srgbClr val="000000"/>
                </a:solidFill>
                <a:latin typeface="Calibri" panose="020F0502020204030204" pitchFamily="34" charset="0"/>
                <a:cs typeface="Calibri" panose="020F0502020204030204" pitchFamily="34" charset="0"/>
              </a:rPr>
              <a:t>Saturday, February 16</a:t>
            </a:r>
            <a:r>
              <a:rPr lang="en-US" sz="3200" baseline="30000" dirty="0" smtClean="0">
                <a:solidFill>
                  <a:srgbClr val="000000"/>
                </a:solidFill>
                <a:latin typeface="Calibri" panose="020F0502020204030204" pitchFamily="34" charset="0"/>
                <a:cs typeface="Calibri" panose="020F0502020204030204" pitchFamily="34" charset="0"/>
              </a:rPr>
              <a:t>th</a:t>
            </a:r>
            <a:r>
              <a:rPr lang="en-US" sz="3200" dirty="0" smtClean="0">
                <a:solidFill>
                  <a:srgbClr val="000000"/>
                </a:solidFill>
                <a:latin typeface="Calibri" panose="020F0502020204030204" pitchFamily="34" charset="0"/>
                <a:cs typeface="Calibri" panose="020F0502020204030204" pitchFamily="34" charset="0"/>
              </a:rPr>
              <a:t>: Blue and Gold Banquet</a:t>
            </a:r>
            <a:endParaRPr lang="en-US" sz="3200" dirty="0">
              <a:solidFill>
                <a:srgbClr val="000000"/>
              </a:solidFill>
              <a:latin typeface="Calibri" panose="020F0502020204030204" pitchFamily="34" charset="0"/>
              <a:cs typeface="Calibri" panose="020F0502020204030204" pitchFamily="34" charset="0"/>
            </a:endParaRPr>
          </a:p>
          <a:p>
            <a:pPr lvl="0"/>
            <a:r>
              <a:rPr lang="en-US" sz="3200" dirty="0" smtClean="0">
                <a:solidFill>
                  <a:srgbClr val="000000"/>
                </a:solidFill>
                <a:latin typeface="Calibri" panose="020F0502020204030204" pitchFamily="34" charset="0"/>
                <a:cs typeface="Calibri" panose="020F0502020204030204" pitchFamily="34" charset="0"/>
              </a:rPr>
              <a:t>Sunday, March 3</a:t>
            </a:r>
            <a:r>
              <a:rPr lang="en-US" sz="3200" baseline="30000" dirty="0" smtClean="0">
                <a:solidFill>
                  <a:srgbClr val="000000"/>
                </a:solidFill>
                <a:latin typeface="Calibri" panose="020F0502020204030204" pitchFamily="34" charset="0"/>
                <a:cs typeface="Calibri" panose="020F0502020204030204" pitchFamily="34" charset="0"/>
              </a:rPr>
              <a:t>rd</a:t>
            </a:r>
            <a:r>
              <a:rPr lang="en-US" sz="3200" dirty="0" smtClean="0">
                <a:solidFill>
                  <a:srgbClr val="000000"/>
                </a:solidFill>
                <a:latin typeface="Calibri" panose="020F0502020204030204" pitchFamily="34" charset="0"/>
                <a:cs typeface="Calibri" panose="020F0502020204030204" pitchFamily="34" charset="0"/>
              </a:rPr>
              <a:t>: Pack Planning Meeting</a:t>
            </a:r>
            <a:endParaRPr lang="en-US" sz="3200" dirty="0">
              <a:solidFill>
                <a:srgbClr val="000000"/>
              </a:solidFill>
              <a:latin typeface="Calibri" panose="020F0502020204030204" pitchFamily="34" charset="0"/>
              <a:cs typeface="Calibri" panose="020F0502020204030204" pitchFamily="34" charset="0"/>
            </a:endParaRPr>
          </a:p>
          <a:p>
            <a:pPr lvl="0"/>
            <a:r>
              <a:rPr lang="en-US" sz="3200" dirty="0" smtClean="0">
                <a:solidFill>
                  <a:srgbClr val="000000"/>
                </a:solidFill>
                <a:latin typeface="Calibri" panose="020F0502020204030204" pitchFamily="34" charset="0"/>
                <a:cs typeface="Calibri" panose="020F0502020204030204" pitchFamily="34" charset="0"/>
              </a:rPr>
              <a:t>Saturday, March </a:t>
            </a:r>
            <a:r>
              <a:rPr lang="en-US" sz="3200" dirty="0">
                <a:solidFill>
                  <a:srgbClr val="000000"/>
                </a:solidFill>
                <a:latin typeface="Calibri" panose="020F0502020204030204" pitchFamily="34" charset="0"/>
                <a:cs typeface="Calibri" panose="020F0502020204030204" pitchFamily="34" charset="0"/>
              </a:rPr>
              <a:t>9</a:t>
            </a:r>
            <a:r>
              <a:rPr lang="en-US" sz="3200" baseline="30000" dirty="0" smtClean="0">
                <a:solidFill>
                  <a:srgbClr val="000000"/>
                </a:solidFill>
                <a:latin typeface="Calibri" panose="020F0502020204030204" pitchFamily="34" charset="0"/>
                <a:cs typeface="Calibri" panose="020F0502020204030204" pitchFamily="34" charset="0"/>
              </a:rPr>
              <a:t>th</a:t>
            </a:r>
            <a:r>
              <a:rPr lang="en-US" sz="3200" dirty="0" smtClean="0">
                <a:solidFill>
                  <a:srgbClr val="000000"/>
                </a:solidFill>
                <a:latin typeface="Calibri" panose="020F0502020204030204" pitchFamily="34" charset="0"/>
                <a:cs typeface="Calibri" panose="020F0502020204030204" pitchFamily="34" charset="0"/>
              </a:rPr>
              <a:t>: Roller Skating to celebrate</a:t>
            </a:r>
          </a:p>
          <a:p>
            <a:pPr lvl="0"/>
            <a:r>
              <a:rPr lang="en-US" sz="3200" dirty="0">
                <a:solidFill>
                  <a:srgbClr val="000000"/>
                </a:solidFill>
                <a:latin typeface="Calibri" panose="020F0502020204030204" pitchFamily="34" charset="0"/>
                <a:cs typeface="Calibri" panose="020F0502020204030204" pitchFamily="34" charset="0"/>
              </a:rPr>
              <a:t>	</a:t>
            </a:r>
            <a:r>
              <a:rPr lang="en-US" sz="3200" dirty="0" smtClean="0">
                <a:solidFill>
                  <a:srgbClr val="000000"/>
                </a:solidFill>
                <a:latin typeface="Calibri" panose="020F0502020204030204" pitchFamily="34" charset="0"/>
                <a:cs typeface="Calibri" panose="020F0502020204030204" pitchFamily="34" charset="0"/>
              </a:rPr>
              <a:t>				fundraising success!</a:t>
            </a:r>
            <a:endParaRPr lang="en-US" sz="3200" dirty="0">
              <a:solidFill>
                <a:srgbClr val="000000"/>
              </a:solidFill>
              <a:latin typeface="Calibri" panose="020F0502020204030204" pitchFamily="34" charset="0"/>
              <a:cs typeface="Calibri" panose="020F0502020204030204" pitchFamily="34" charset="0"/>
            </a:endParaRPr>
          </a:p>
          <a:p>
            <a:pPr lvl="0"/>
            <a:r>
              <a:rPr lang="en-US" sz="3200" dirty="0" smtClean="0">
                <a:solidFill>
                  <a:srgbClr val="000000"/>
                </a:solidFill>
                <a:latin typeface="Calibri" panose="020F0502020204030204" pitchFamily="34" charset="0"/>
                <a:cs typeface="Calibri" panose="020F0502020204030204" pitchFamily="34" charset="0"/>
              </a:rPr>
              <a:t>Monday, March 18</a:t>
            </a:r>
            <a:r>
              <a:rPr lang="en-US" sz="3200" baseline="30000" dirty="0" smtClean="0">
                <a:solidFill>
                  <a:srgbClr val="000000"/>
                </a:solidFill>
                <a:latin typeface="Calibri" panose="020F0502020204030204" pitchFamily="34" charset="0"/>
                <a:cs typeface="Calibri" panose="020F0502020204030204" pitchFamily="34" charset="0"/>
              </a:rPr>
              <a:t>th</a:t>
            </a:r>
            <a:r>
              <a:rPr lang="en-US" sz="3200" dirty="0" smtClean="0">
                <a:solidFill>
                  <a:srgbClr val="000000"/>
                </a:solidFill>
                <a:latin typeface="Calibri" panose="020F0502020204030204" pitchFamily="34" charset="0"/>
                <a:cs typeface="Calibri" panose="020F0502020204030204" pitchFamily="34" charset="0"/>
              </a:rPr>
              <a:t>: Regular Pack Meeting</a:t>
            </a:r>
          </a:p>
          <a:p>
            <a:pPr lvl="0"/>
            <a:r>
              <a:rPr lang="en-US" sz="3200" dirty="0" smtClean="0">
                <a:solidFill>
                  <a:srgbClr val="000000"/>
                </a:solidFill>
                <a:latin typeface="Calibri" panose="020F0502020204030204" pitchFamily="34" charset="0"/>
                <a:cs typeface="Calibri" panose="020F0502020204030204" pitchFamily="34" charset="0"/>
              </a:rPr>
              <a:t>Saturday, April 13</a:t>
            </a:r>
            <a:r>
              <a:rPr lang="en-US" sz="3200" baseline="30000" dirty="0" smtClean="0">
                <a:solidFill>
                  <a:srgbClr val="000000"/>
                </a:solidFill>
                <a:latin typeface="Calibri" panose="020F0502020204030204" pitchFamily="34" charset="0"/>
                <a:cs typeface="Calibri" panose="020F0502020204030204" pitchFamily="34" charset="0"/>
              </a:rPr>
              <a:t>th</a:t>
            </a:r>
            <a:r>
              <a:rPr lang="en-US" sz="3200" dirty="0" smtClean="0">
                <a:solidFill>
                  <a:srgbClr val="000000"/>
                </a:solidFill>
                <a:latin typeface="Calibri" panose="020F0502020204030204" pitchFamily="34" charset="0"/>
                <a:cs typeface="Calibri" panose="020F0502020204030204" pitchFamily="34" charset="0"/>
              </a:rPr>
              <a:t>: Milwaukee Admirals Hockey</a:t>
            </a:r>
          </a:p>
          <a:p>
            <a:pPr lvl="0"/>
            <a:endParaRPr lang="en-US" sz="3200" dirty="0">
              <a:solidFill>
                <a:srgbClr val="000000"/>
              </a:solidFill>
              <a:latin typeface="Calibri" panose="020F0502020204030204" pitchFamily="34" charset="0"/>
              <a:cs typeface="Calibri" panose="020F0502020204030204" pitchFamily="34" charset="0"/>
            </a:endParaRPr>
          </a:p>
          <a:p>
            <a:endParaRPr lang="en-US" sz="3200" dirty="0" smtClean="0">
              <a:solidFill>
                <a:srgbClr val="000000"/>
              </a:solidFill>
              <a:latin typeface="Calibri" panose="020F0502020204030204" pitchFamily="34" charset="0"/>
              <a:cs typeface="Calibri" panose="020F0502020204030204" pitchFamily="34" charset="0"/>
            </a:endParaRPr>
          </a:p>
          <a:p>
            <a:pPr lvl="0"/>
            <a:endParaRPr lang="en-US" sz="3200" b="0" i="1" dirty="0">
              <a:solidFill>
                <a:srgbClr val="000000"/>
              </a:solidFill>
              <a:latin typeface="Calibri" panose="020F0502020204030204" pitchFamily="34" charset="0"/>
              <a:cs typeface="Calibri" panose="020F0502020204030204" pitchFamily="34" charset="0"/>
            </a:endParaRPr>
          </a:p>
          <a:p>
            <a:endParaRPr lang="en-US" sz="2000" dirty="0" smtClean="0">
              <a:latin typeface="Calibri" panose="020F0502020204030204" pitchFamily="34" charset="0"/>
              <a:cs typeface="Calibri" panose="020F0502020204030204" pitchFamily="34" charset="0"/>
            </a:endParaRPr>
          </a:p>
          <a:p>
            <a:endParaRPr lang="en-US" sz="20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422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4696"/>
            <a:ext cx="8077200" cy="603504"/>
          </a:xfrm>
        </p:spPr>
        <p:txBody>
          <a:bodyPr/>
          <a:lstStyle/>
          <a:p>
            <a:pPr algn="l"/>
            <a:r>
              <a:rPr lang="en-US" dirty="0" smtClean="0"/>
              <a:t>Blue and gold banquet</a:t>
            </a:r>
            <a:endParaRPr lang="en-US" dirty="0"/>
          </a:p>
        </p:txBody>
      </p:sp>
      <p:sp>
        <p:nvSpPr>
          <p:cNvPr id="7" name="Rectangle 6"/>
          <p:cNvSpPr/>
          <p:nvPr/>
        </p:nvSpPr>
        <p:spPr>
          <a:xfrm>
            <a:off x="6629400" y="301752"/>
            <a:ext cx="2438400" cy="228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833497"/>
            <a:ext cx="6172200" cy="2062103"/>
          </a:xfrm>
          <a:prstGeom prst="rect">
            <a:avLst/>
          </a:prstGeom>
          <a:noFill/>
        </p:spPr>
        <p:txBody>
          <a:bodyPr wrap="square" rtlCol="0">
            <a:spAutoFit/>
          </a:bodyPr>
          <a:lstStyle/>
          <a:p>
            <a:pPr marL="285750" indent="-285750">
              <a:buFont typeface="Arial" charset="0"/>
              <a:buChar char="•"/>
            </a:pPr>
            <a:r>
              <a:rPr lang="en-US" sz="3200" dirty="0" smtClean="0"/>
              <a:t>Superheroes theme this year!</a:t>
            </a:r>
          </a:p>
          <a:p>
            <a:pPr marL="285750" indent="-285750">
              <a:buFont typeface="Arial" charset="0"/>
              <a:buChar char="•"/>
            </a:pPr>
            <a:r>
              <a:rPr lang="en-US" sz="3200" dirty="0" smtClean="0"/>
              <a:t>Catered food!</a:t>
            </a:r>
          </a:p>
          <a:p>
            <a:pPr marL="285750" indent="-285750">
              <a:buFont typeface="Arial" charset="0"/>
              <a:buChar char="•"/>
            </a:pPr>
            <a:r>
              <a:rPr lang="en-US" sz="3200" dirty="0" smtClean="0"/>
              <a:t>Prize raffles throughout!</a:t>
            </a:r>
          </a:p>
          <a:p>
            <a:pPr marL="285750" indent="-285750">
              <a:buFont typeface="Arial" charset="0"/>
              <a:buChar char="•"/>
            </a:pPr>
            <a:r>
              <a:rPr lang="en-US" sz="3200" dirty="0" smtClean="0"/>
              <a:t>Entertainment is MR. FREEZE!</a:t>
            </a:r>
          </a:p>
        </p:txBody>
      </p:sp>
      <p:sp>
        <p:nvSpPr>
          <p:cNvPr id="10" name="TextBox 9"/>
          <p:cNvSpPr txBox="1"/>
          <p:nvPr/>
        </p:nvSpPr>
        <p:spPr>
          <a:xfrm>
            <a:off x="5638800" y="3227725"/>
            <a:ext cx="3048000" cy="3477875"/>
          </a:xfrm>
          <a:prstGeom prst="rect">
            <a:avLst/>
          </a:prstGeom>
          <a:noFill/>
        </p:spPr>
        <p:txBody>
          <a:bodyPr wrap="square" rtlCol="0">
            <a:spAutoFit/>
          </a:bodyPr>
          <a:lstStyle/>
          <a:p>
            <a:pPr marL="285750" indent="-285750">
              <a:buFont typeface="Arial" charset="0"/>
              <a:buChar char="•"/>
            </a:pPr>
            <a:r>
              <a:rPr lang="en-US" sz="2000" dirty="0" smtClean="0"/>
              <a:t>Pack covers most of the expenses but we do charge $15 per person to help defray costs (scouts and &lt;5yrs free).</a:t>
            </a:r>
          </a:p>
          <a:p>
            <a:pPr marL="285750" indent="-285750">
              <a:buFont typeface="Arial" charset="0"/>
              <a:buChar char="•"/>
            </a:pPr>
            <a:r>
              <a:rPr lang="en-US" sz="2000" dirty="0" smtClean="0"/>
              <a:t>Friends of Scouting will be there to fundraise; please consider donating!</a:t>
            </a:r>
          </a:p>
          <a:p>
            <a:pPr marL="285750" indent="-285750">
              <a:buFont typeface="Arial" charset="0"/>
              <a:buChar char="•"/>
            </a:pPr>
            <a:r>
              <a:rPr lang="en-US" sz="2000" dirty="0"/>
              <a:t>P</a:t>
            </a:r>
            <a:r>
              <a:rPr lang="en-US" sz="2000" dirty="0" smtClean="0"/>
              <a:t>lease RSVP using the evite.</a:t>
            </a:r>
          </a:p>
        </p:txBody>
      </p:sp>
      <p:pic>
        <p:nvPicPr>
          <p:cNvPr id="6" name="Picture 5"/>
          <p:cNvPicPr>
            <a:picLocks noChangeAspect="1"/>
          </p:cNvPicPr>
          <p:nvPr/>
        </p:nvPicPr>
        <p:blipFill>
          <a:blip r:embed="rId3"/>
          <a:stretch>
            <a:fillRect/>
          </a:stretch>
        </p:blipFill>
        <p:spPr>
          <a:xfrm>
            <a:off x="0" y="3057622"/>
            <a:ext cx="5593404" cy="2921000"/>
          </a:xfrm>
          <a:prstGeom prst="rect">
            <a:avLst/>
          </a:prstGeom>
        </p:spPr>
      </p:pic>
      <p:pic>
        <p:nvPicPr>
          <p:cNvPr id="8" name="Picture 7"/>
          <p:cNvPicPr>
            <a:picLocks noChangeAspect="1"/>
          </p:cNvPicPr>
          <p:nvPr/>
        </p:nvPicPr>
        <p:blipFill>
          <a:blip r:embed="rId4"/>
          <a:stretch>
            <a:fillRect/>
          </a:stretch>
        </p:blipFill>
        <p:spPr>
          <a:xfrm>
            <a:off x="5912219" y="0"/>
            <a:ext cx="3203903" cy="3200400"/>
          </a:xfrm>
          <a:prstGeom prst="rect">
            <a:avLst/>
          </a:prstGeom>
        </p:spPr>
      </p:pic>
    </p:spTree>
    <p:extLst>
      <p:ext uri="{BB962C8B-B14F-4D97-AF65-F5344CB8AC3E}">
        <p14:creationId xmlns:p14="http://schemas.microsoft.com/office/powerpoint/2010/main" val="16941028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696"/>
            <a:ext cx="8077200" cy="603504"/>
          </a:xfrm>
        </p:spPr>
        <p:txBody>
          <a:bodyPr/>
          <a:lstStyle/>
          <a:p>
            <a:pPr algn="l"/>
            <a:r>
              <a:rPr lang="en-US" dirty="0" smtClean="0"/>
              <a:t>Leader awards</a:t>
            </a:r>
            <a:endParaRPr lang="en-US" dirty="0"/>
          </a:p>
        </p:txBody>
      </p:sp>
      <p:pic>
        <p:nvPicPr>
          <p:cNvPr id="5" name="Picture 4"/>
          <p:cNvPicPr>
            <a:picLocks noChangeAspect="1"/>
          </p:cNvPicPr>
          <p:nvPr/>
        </p:nvPicPr>
        <p:blipFill>
          <a:blip r:embed="rId3"/>
          <a:stretch>
            <a:fillRect/>
          </a:stretch>
        </p:blipFill>
        <p:spPr>
          <a:xfrm>
            <a:off x="5664200" y="331489"/>
            <a:ext cx="3175000" cy="3175000"/>
          </a:xfrm>
          <a:prstGeom prst="rect">
            <a:avLst/>
          </a:prstGeom>
        </p:spPr>
      </p:pic>
      <p:sp>
        <p:nvSpPr>
          <p:cNvPr id="6" name="TextBox 5"/>
          <p:cNvSpPr txBox="1"/>
          <p:nvPr/>
        </p:nvSpPr>
        <p:spPr>
          <a:xfrm>
            <a:off x="1447800" y="4038600"/>
            <a:ext cx="4419600" cy="1631216"/>
          </a:xfrm>
          <a:prstGeom prst="rect">
            <a:avLst/>
          </a:prstGeom>
          <a:noFill/>
        </p:spPr>
        <p:txBody>
          <a:bodyPr wrap="square" rtlCol="0">
            <a:spAutoFit/>
          </a:bodyPr>
          <a:lstStyle/>
          <a:p>
            <a:pPr algn="ctr"/>
            <a:r>
              <a:rPr lang="en-US" sz="2800" u="sng" dirty="0" smtClean="0"/>
              <a:t>Silver Acorn Award</a:t>
            </a:r>
          </a:p>
          <a:p>
            <a:pPr lvl="0"/>
            <a:r>
              <a:rPr lang="en-US" i="1" dirty="0">
                <a:solidFill>
                  <a:srgbClr val="000000"/>
                </a:solidFill>
              </a:rPr>
              <a:t>This award recognizes a Pack member for exemplifying a true volunteer spirit</a:t>
            </a:r>
            <a:r>
              <a:rPr lang="en-US" i="1" dirty="0" smtClean="0">
                <a:solidFill>
                  <a:srgbClr val="000000"/>
                </a:solidFill>
              </a:rPr>
              <a:t>.</a:t>
            </a:r>
            <a:endParaRPr lang="en-US" sz="3600" b="1" dirty="0" smtClean="0"/>
          </a:p>
          <a:p>
            <a:pPr algn="ctr"/>
            <a:r>
              <a:rPr lang="en-US" sz="3600" b="1" dirty="0" smtClean="0"/>
              <a:t>Mr. Padden</a:t>
            </a:r>
          </a:p>
        </p:txBody>
      </p:sp>
      <p:sp>
        <p:nvSpPr>
          <p:cNvPr id="8" name="TextBox 7"/>
          <p:cNvSpPr txBox="1"/>
          <p:nvPr/>
        </p:nvSpPr>
        <p:spPr>
          <a:xfrm>
            <a:off x="1219200" y="918389"/>
            <a:ext cx="4419600" cy="2739211"/>
          </a:xfrm>
          <a:prstGeom prst="rect">
            <a:avLst/>
          </a:prstGeom>
          <a:noFill/>
        </p:spPr>
        <p:txBody>
          <a:bodyPr wrap="square" rtlCol="0">
            <a:spAutoFit/>
          </a:bodyPr>
          <a:lstStyle/>
          <a:p>
            <a:pPr algn="ctr"/>
            <a:r>
              <a:rPr lang="en-US" sz="2800" u="sng" dirty="0" smtClean="0"/>
              <a:t>Key Scouter Award</a:t>
            </a:r>
            <a:endParaRPr lang="en-US" dirty="0"/>
          </a:p>
          <a:p>
            <a:r>
              <a:rPr lang="en-US" i="1" dirty="0" smtClean="0"/>
              <a:t>This award recognizes committee members for noteworthy service.</a:t>
            </a:r>
          </a:p>
          <a:p>
            <a:pPr algn="ctr"/>
            <a:r>
              <a:rPr lang="en-US" sz="3600" b="1" dirty="0" smtClean="0"/>
              <a:t>Mrs. </a:t>
            </a:r>
            <a:r>
              <a:rPr lang="en-US" sz="3600" b="1" dirty="0" err="1" smtClean="0"/>
              <a:t>Ephgrave</a:t>
            </a:r>
            <a:endParaRPr lang="en-US" sz="3600" b="1" dirty="0" smtClean="0"/>
          </a:p>
          <a:p>
            <a:pPr algn="ctr"/>
            <a:r>
              <a:rPr lang="en-US" sz="3600" b="1" dirty="0" smtClean="0"/>
              <a:t>Mr. Tate</a:t>
            </a:r>
          </a:p>
          <a:p>
            <a:pPr algn="ctr"/>
            <a:r>
              <a:rPr lang="en-US" sz="3600" b="1" dirty="0" smtClean="0"/>
              <a:t>Mr. </a:t>
            </a:r>
            <a:r>
              <a:rPr lang="en-US" sz="3600" b="1" dirty="0" err="1" smtClean="0"/>
              <a:t>Kenworthy</a:t>
            </a:r>
            <a:endParaRPr lang="en-US" sz="3600" b="1" dirty="0" smtClean="0"/>
          </a:p>
        </p:txBody>
      </p:sp>
      <p:sp>
        <p:nvSpPr>
          <p:cNvPr id="4" name="Rounded Rectangle 3"/>
          <p:cNvSpPr/>
          <p:nvPr/>
        </p:nvSpPr>
        <p:spPr>
          <a:xfrm>
            <a:off x="5791200" y="3810000"/>
            <a:ext cx="28702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NEIC</a:t>
            </a:r>
          </a:p>
          <a:p>
            <a:pPr algn="ctr"/>
            <a:r>
              <a:rPr lang="en-US" sz="2400" b="1" dirty="0" err="1" smtClean="0"/>
              <a:t>Northstar</a:t>
            </a:r>
            <a:r>
              <a:rPr lang="en-US" sz="2400" b="1" dirty="0" smtClean="0"/>
              <a:t> District</a:t>
            </a:r>
          </a:p>
          <a:p>
            <a:pPr algn="ctr"/>
            <a:r>
              <a:rPr lang="en-US" sz="2400" b="1" dirty="0" smtClean="0"/>
              <a:t>Awards Dinner</a:t>
            </a:r>
          </a:p>
          <a:p>
            <a:pPr algn="ctr"/>
            <a:r>
              <a:rPr lang="en-US" sz="2400" b="1" dirty="0" smtClean="0"/>
              <a:t>Saturday</a:t>
            </a:r>
          </a:p>
          <a:p>
            <a:pPr algn="ctr"/>
            <a:r>
              <a:rPr lang="en-US" sz="2400" b="1" dirty="0" smtClean="0"/>
              <a:t>Feb 2nd</a:t>
            </a:r>
          </a:p>
        </p:txBody>
      </p:sp>
    </p:spTree>
    <p:extLst>
      <p:ext uri="{BB962C8B-B14F-4D97-AF65-F5344CB8AC3E}">
        <p14:creationId xmlns:p14="http://schemas.microsoft.com/office/powerpoint/2010/main" val="11611465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696"/>
            <a:ext cx="8077200" cy="603504"/>
          </a:xfrm>
        </p:spPr>
        <p:txBody>
          <a:bodyPr/>
          <a:lstStyle/>
          <a:p>
            <a:pPr algn="l"/>
            <a:r>
              <a:rPr lang="en-US" dirty="0" smtClean="0"/>
              <a:t>Pinewood derby trophies</a:t>
            </a:r>
            <a:endParaRPr lang="en-US" dirty="0"/>
          </a:p>
        </p:txBody>
      </p:sp>
      <p:sp>
        <p:nvSpPr>
          <p:cNvPr id="7" name="Rectangle 6"/>
          <p:cNvSpPr/>
          <p:nvPr/>
        </p:nvSpPr>
        <p:spPr>
          <a:xfrm>
            <a:off x="6629400" y="301752"/>
            <a:ext cx="2438400" cy="228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477000" y="-121547"/>
            <a:ext cx="3429000" cy="5114857"/>
          </a:xfrm>
          <a:prstGeom prst="rect">
            <a:avLst/>
          </a:prstGeom>
        </p:spPr>
      </p:pic>
      <p:pic>
        <p:nvPicPr>
          <p:cNvPr id="6" name="Picture 5"/>
          <p:cNvPicPr>
            <a:picLocks noChangeAspect="1"/>
          </p:cNvPicPr>
          <p:nvPr/>
        </p:nvPicPr>
        <p:blipFill>
          <a:blip r:embed="rId4"/>
          <a:stretch>
            <a:fillRect/>
          </a:stretch>
        </p:blipFill>
        <p:spPr>
          <a:xfrm>
            <a:off x="-431800" y="1168400"/>
            <a:ext cx="3860800" cy="3860800"/>
          </a:xfrm>
          <a:prstGeom prst="rect">
            <a:avLst/>
          </a:prstGeom>
        </p:spPr>
      </p:pic>
      <p:sp>
        <p:nvSpPr>
          <p:cNvPr id="8" name="TextBox 7"/>
          <p:cNvSpPr txBox="1"/>
          <p:nvPr/>
        </p:nvSpPr>
        <p:spPr>
          <a:xfrm>
            <a:off x="2362200" y="685800"/>
            <a:ext cx="5357232" cy="4154984"/>
          </a:xfrm>
          <a:prstGeom prst="rect">
            <a:avLst/>
          </a:prstGeom>
          <a:noFill/>
        </p:spPr>
        <p:txBody>
          <a:bodyPr wrap="square" rtlCol="0">
            <a:spAutoFit/>
          </a:bodyPr>
          <a:lstStyle/>
          <a:p>
            <a:pPr algn="ctr"/>
            <a:r>
              <a:rPr lang="en-US" sz="2400" b="1" u="sng" dirty="0" smtClean="0"/>
              <a:t>1</a:t>
            </a:r>
            <a:r>
              <a:rPr lang="en-US" sz="2400" b="1" u="sng" baseline="30000" dirty="0" smtClean="0"/>
              <a:t>st</a:t>
            </a:r>
            <a:r>
              <a:rPr lang="en-US" sz="2400" b="1" u="sng" dirty="0" smtClean="0"/>
              <a:t>, 2</a:t>
            </a:r>
            <a:r>
              <a:rPr lang="en-US" sz="2400" b="1" u="sng" baseline="30000" dirty="0" smtClean="0"/>
              <a:t>nd</a:t>
            </a:r>
            <a:r>
              <a:rPr lang="en-US" sz="2400" b="1" u="sng" dirty="0" smtClean="0"/>
              <a:t>, and 3</a:t>
            </a:r>
            <a:r>
              <a:rPr lang="en-US" sz="2400" b="1" u="sng" baseline="30000" dirty="0" smtClean="0"/>
              <a:t>rd</a:t>
            </a:r>
            <a:r>
              <a:rPr lang="en-US" sz="2400" b="1" u="sng" dirty="0" smtClean="0"/>
              <a:t> fastest in each group:</a:t>
            </a:r>
          </a:p>
          <a:p>
            <a:pPr algn="ctr"/>
            <a:r>
              <a:rPr lang="en-US" sz="2400" dirty="0" smtClean="0"/>
              <a:t>Lions + Tigers</a:t>
            </a:r>
          </a:p>
          <a:p>
            <a:pPr algn="ctr"/>
            <a:r>
              <a:rPr lang="en-US" sz="2400" dirty="0" smtClean="0"/>
              <a:t>Wolves</a:t>
            </a:r>
          </a:p>
          <a:p>
            <a:pPr algn="ctr"/>
            <a:r>
              <a:rPr lang="en-US" sz="2400" dirty="0" smtClean="0"/>
              <a:t>Bears</a:t>
            </a:r>
          </a:p>
          <a:p>
            <a:pPr algn="ctr"/>
            <a:r>
              <a:rPr lang="en-US" sz="2400" dirty="0" err="1" smtClean="0"/>
              <a:t>Webelos</a:t>
            </a:r>
            <a:endParaRPr lang="en-US" sz="2400" dirty="0" smtClean="0"/>
          </a:p>
          <a:p>
            <a:pPr algn="ctr"/>
            <a:r>
              <a:rPr lang="en-US" sz="2400" dirty="0" smtClean="0"/>
              <a:t>Arrow of Light</a:t>
            </a:r>
          </a:p>
          <a:p>
            <a:pPr algn="ctr"/>
            <a:r>
              <a:rPr lang="en-US" sz="2400" dirty="0" smtClean="0"/>
              <a:t>Open</a:t>
            </a:r>
          </a:p>
          <a:p>
            <a:endParaRPr lang="en-US" sz="2400" dirty="0" smtClean="0"/>
          </a:p>
          <a:p>
            <a:pPr algn="ctr"/>
            <a:r>
              <a:rPr lang="en-US" sz="2400" b="1" dirty="0" smtClean="0"/>
              <a:t>Most </a:t>
            </a:r>
            <a:r>
              <a:rPr lang="en-US" sz="2400" b="1" dirty="0" err="1" smtClean="0"/>
              <a:t>Superheroish</a:t>
            </a:r>
            <a:r>
              <a:rPr lang="en-US" sz="2400" b="1" dirty="0" smtClean="0"/>
              <a:t> Design</a:t>
            </a:r>
          </a:p>
          <a:p>
            <a:pPr algn="ctr"/>
            <a:r>
              <a:rPr lang="en-US" sz="2400" b="1" dirty="0" smtClean="0"/>
              <a:t>Most </a:t>
            </a:r>
            <a:r>
              <a:rPr lang="en-US" sz="2400" b="1" dirty="0" err="1" smtClean="0"/>
              <a:t>Supervillainish</a:t>
            </a:r>
            <a:r>
              <a:rPr lang="en-US" sz="2400" b="1" dirty="0" smtClean="0"/>
              <a:t> Design</a:t>
            </a:r>
          </a:p>
          <a:p>
            <a:pPr algn="ctr"/>
            <a:r>
              <a:rPr lang="en-US" sz="2400" b="1" dirty="0" smtClean="0"/>
              <a:t>Most </a:t>
            </a:r>
            <a:r>
              <a:rPr lang="en-US" sz="2400" b="1" dirty="0" err="1" smtClean="0"/>
              <a:t>Scouty</a:t>
            </a:r>
            <a:r>
              <a:rPr lang="en-US" sz="2400" b="1" dirty="0" smtClean="0"/>
              <a:t> Design</a:t>
            </a:r>
          </a:p>
        </p:txBody>
      </p:sp>
      <p:sp>
        <p:nvSpPr>
          <p:cNvPr id="11" name="TextBox 10"/>
          <p:cNvSpPr txBox="1"/>
          <p:nvPr/>
        </p:nvSpPr>
        <p:spPr>
          <a:xfrm>
            <a:off x="457200" y="4876800"/>
            <a:ext cx="8382000" cy="2031325"/>
          </a:xfrm>
          <a:prstGeom prst="rect">
            <a:avLst/>
          </a:prstGeom>
          <a:noFill/>
        </p:spPr>
        <p:txBody>
          <a:bodyPr wrap="square" rtlCol="0">
            <a:spAutoFit/>
          </a:bodyPr>
          <a:lstStyle/>
          <a:p>
            <a:r>
              <a:rPr lang="en-US" b="1" dirty="0" smtClean="0"/>
              <a:t>Each car will race four times against other cars in the group, once in each lane, to prevent any potential advantage/disadvantage.  Heats will be random within each den.  Although each heat will have an apparent ”winner”, finish order does not matter for the final results, the race is won strictly on fastest average time.  In the open race, anyone can participate but only kids (both scouts and non-scouts) can win the open division trophy.  Scouts who win a speed trophy are not eligible for the creative design trophies.</a:t>
            </a:r>
            <a:endParaRPr lang="en-US" b="1" dirty="0"/>
          </a:p>
        </p:txBody>
      </p:sp>
    </p:spTree>
    <p:extLst>
      <p:ext uri="{BB962C8B-B14F-4D97-AF65-F5344CB8AC3E}">
        <p14:creationId xmlns:p14="http://schemas.microsoft.com/office/powerpoint/2010/main" val="9589941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63296"/>
            <a:ext cx="9067800" cy="603504"/>
          </a:xfrm>
        </p:spPr>
        <p:txBody>
          <a:bodyPr/>
          <a:lstStyle/>
          <a:p>
            <a:pPr algn="l"/>
            <a:r>
              <a:rPr lang="en-US" dirty="0" smtClean="0"/>
              <a:t>Pinewood derby rules</a:t>
            </a:r>
            <a:br>
              <a:rPr lang="en-US" dirty="0" smtClean="0"/>
            </a:br>
            <a:r>
              <a:rPr lang="en-US" dirty="0"/>
              <a:t>	</a:t>
            </a:r>
            <a:r>
              <a:rPr lang="en-US" dirty="0" smtClean="0"/>
              <a:t>	hang on, almost there!</a:t>
            </a:r>
            <a:endParaRPr lang="en-US" dirty="0"/>
          </a:p>
        </p:txBody>
      </p:sp>
      <p:sp>
        <p:nvSpPr>
          <p:cNvPr id="2" name="TextBox 1"/>
          <p:cNvSpPr txBox="1"/>
          <p:nvPr/>
        </p:nvSpPr>
        <p:spPr>
          <a:xfrm>
            <a:off x="533400" y="1219200"/>
            <a:ext cx="8458200" cy="5632311"/>
          </a:xfrm>
          <a:prstGeom prst="rect">
            <a:avLst/>
          </a:prstGeom>
          <a:noFill/>
        </p:spPr>
        <p:txBody>
          <a:bodyPr wrap="square" rtlCol="0">
            <a:spAutoFit/>
          </a:bodyPr>
          <a:lstStyle/>
          <a:p>
            <a:pPr marL="285750" indent="-285750">
              <a:buFont typeface="Arial" charset="0"/>
              <a:buChar char="•"/>
            </a:pPr>
            <a:r>
              <a:rPr lang="en-US" sz="2400" b="1" u="sng" dirty="0" smtClean="0"/>
              <a:t>Good sportsmanship </a:t>
            </a:r>
            <a:r>
              <a:rPr lang="en-US" sz="2400" b="1" dirty="0" smtClean="0"/>
              <a:t>at all times,</a:t>
            </a:r>
          </a:p>
          <a:p>
            <a:r>
              <a:rPr lang="en-US" sz="2400" b="1" dirty="0"/>
              <a:t>	</a:t>
            </a:r>
            <a:r>
              <a:rPr lang="en-US" sz="2400" b="1" dirty="0" smtClean="0"/>
              <a:t>	for both scouts and adults!</a:t>
            </a:r>
          </a:p>
          <a:p>
            <a:pPr marL="285750" indent="-285750">
              <a:buFont typeface="Arial" charset="0"/>
              <a:buChar char="•"/>
            </a:pPr>
            <a:endParaRPr lang="en-US" sz="2400" b="1" dirty="0"/>
          </a:p>
          <a:p>
            <a:pPr marL="285750" indent="-285750">
              <a:buFont typeface="Arial" charset="0"/>
              <a:buChar char="•"/>
            </a:pPr>
            <a:r>
              <a:rPr lang="en-US" sz="2400" b="1" u="sng" dirty="0" smtClean="0"/>
              <a:t>Please do not touch the track or cars.  </a:t>
            </a:r>
            <a:r>
              <a:rPr lang="en-US" sz="2400" b="1" dirty="0" smtClean="0"/>
              <a:t>Only the Boy Scouts and Leaders are allowed to handle the cars once they’ve been checked in.  This includes after the cars go down the track and are resting at the bottom.</a:t>
            </a:r>
          </a:p>
          <a:p>
            <a:pPr marL="285750" indent="-285750">
              <a:buFont typeface="Arial" charset="0"/>
              <a:buChar char="•"/>
            </a:pPr>
            <a:endParaRPr lang="en-US" sz="2400" b="1" dirty="0"/>
          </a:p>
          <a:p>
            <a:pPr marL="285750" indent="-285750">
              <a:buFont typeface="Arial" charset="0"/>
              <a:buChar char="•"/>
            </a:pPr>
            <a:r>
              <a:rPr lang="en-US" sz="2400" b="1" dirty="0" smtClean="0"/>
              <a:t>No scouts past the flags except when you are up to race, then please sit in the designated racer chairs.</a:t>
            </a:r>
          </a:p>
          <a:p>
            <a:pPr marL="285750" indent="-285750">
              <a:buFont typeface="Arial" charset="0"/>
              <a:buChar char="•"/>
            </a:pPr>
            <a:endParaRPr lang="en-US" sz="2400" b="1" dirty="0"/>
          </a:p>
          <a:p>
            <a:pPr marL="285750" indent="-285750">
              <a:buFont typeface="Arial" charset="0"/>
              <a:buChar char="•"/>
            </a:pPr>
            <a:r>
              <a:rPr lang="en-US" sz="2400" b="1" dirty="0" smtClean="0"/>
              <a:t>These rules are for the safety of scouts, cars, and the race equipment.</a:t>
            </a:r>
          </a:p>
          <a:p>
            <a:pPr marL="285750" indent="-285750">
              <a:buFont typeface="Arial" charset="0"/>
              <a:buChar char="•"/>
            </a:pPr>
            <a:endParaRPr lang="en-US" sz="2400" b="1" dirty="0"/>
          </a:p>
          <a:p>
            <a:pPr marL="285750" indent="-285750">
              <a:buFont typeface="Arial" charset="0"/>
              <a:buChar char="•"/>
            </a:pPr>
            <a:r>
              <a:rPr lang="en-US" sz="2400" b="1" dirty="0" smtClean="0"/>
              <a:t>Have fun and cheer for each other!</a:t>
            </a:r>
            <a:endParaRPr lang="en-US" sz="2400" b="1" dirty="0"/>
          </a:p>
        </p:txBody>
      </p:sp>
    </p:spTree>
    <p:extLst>
      <p:ext uri="{BB962C8B-B14F-4D97-AF65-F5344CB8AC3E}">
        <p14:creationId xmlns:p14="http://schemas.microsoft.com/office/powerpoint/2010/main" val="14085706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765175" y="2845371"/>
            <a:ext cx="7518400" cy="4012629"/>
          </a:xfrm>
          <a:prstGeom prst="rect">
            <a:avLst/>
          </a:prstGeom>
        </p:spPr>
      </p:pic>
      <p:sp>
        <p:nvSpPr>
          <p:cNvPr id="10" name="TextBox 9"/>
          <p:cNvSpPr txBox="1"/>
          <p:nvPr/>
        </p:nvSpPr>
        <p:spPr>
          <a:xfrm>
            <a:off x="939800" y="546080"/>
            <a:ext cx="8280400" cy="3416320"/>
          </a:xfrm>
          <a:prstGeom prst="rect">
            <a:avLst/>
          </a:prstGeom>
          <a:noFill/>
        </p:spPr>
        <p:txBody>
          <a:bodyPr wrap="square" rtlCol="0">
            <a:spAutoFit/>
          </a:bodyPr>
          <a:lstStyle/>
          <a:p>
            <a:r>
              <a:rPr lang="en-US" dirty="0" smtClean="0"/>
              <a:t>Race Director </a:t>
            </a:r>
            <a:r>
              <a:rPr lang="mr-IN" dirty="0" smtClean="0"/>
              <a:t>–</a:t>
            </a:r>
            <a:r>
              <a:rPr lang="en-US" dirty="0" smtClean="0"/>
              <a:t> </a:t>
            </a:r>
            <a:r>
              <a:rPr lang="en-US" b="1" dirty="0" smtClean="0"/>
              <a:t>Mr. Taylor</a:t>
            </a:r>
          </a:p>
          <a:p>
            <a:r>
              <a:rPr lang="en-US" dirty="0" smtClean="0"/>
              <a:t>Donuts and coffee </a:t>
            </a:r>
            <a:r>
              <a:rPr lang="mr-IN" dirty="0" smtClean="0"/>
              <a:t>–</a:t>
            </a:r>
            <a:r>
              <a:rPr lang="en-US" dirty="0" smtClean="0"/>
              <a:t> </a:t>
            </a:r>
            <a:r>
              <a:rPr lang="en-US" b="1" dirty="0" smtClean="0"/>
              <a:t>Mr. </a:t>
            </a:r>
            <a:r>
              <a:rPr lang="en-US" b="1" dirty="0" err="1" smtClean="0"/>
              <a:t>Kenworthy</a:t>
            </a:r>
            <a:r>
              <a:rPr lang="en-US" b="1" dirty="0" smtClean="0"/>
              <a:t> </a:t>
            </a:r>
          </a:p>
          <a:p>
            <a:r>
              <a:rPr lang="en-US" dirty="0" smtClean="0"/>
              <a:t>Transport of the track: </a:t>
            </a:r>
            <a:r>
              <a:rPr lang="en-US" b="1" dirty="0" smtClean="0"/>
              <a:t>Mr. Hunt, Mr. Message, Mr. Short</a:t>
            </a:r>
          </a:p>
          <a:p>
            <a:r>
              <a:rPr lang="en-US" dirty="0" smtClean="0"/>
              <a:t>Inspection and Check-In: </a:t>
            </a:r>
            <a:r>
              <a:rPr lang="en-US" b="1" dirty="0" smtClean="0"/>
              <a:t>Mr. Hoffman, Mr. Brink</a:t>
            </a:r>
          </a:p>
          <a:p>
            <a:r>
              <a:rPr lang="en-US" dirty="0" smtClean="0"/>
              <a:t>Check-in materials: </a:t>
            </a:r>
            <a:r>
              <a:rPr lang="en-US" b="1" dirty="0" smtClean="0"/>
              <a:t>Mrs. </a:t>
            </a:r>
            <a:r>
              <a:rPr lang="en-US" b="1" dirty="0" err="1" smtClean="0"/>
              <a:t>Ephgrave</a:t>
            </a:r>
            <a:endParaRPr lang="en-US" b="1" dirty="0" smtClean="0"/>
          </a:p>
          <a:p>
            <a:r>
              <a:rPr lang="en-US" dirty="0" smtClean="0"/>
              <a:t>Trophies: </a:t>
            </a:r>
            <a:r>
              <a:rPr lang="en-US" b="1" dirty="0" smtClean="0"/>
              <a:t>Mr. Hoffman</a:t>
            </a:r>
          </a:p>
          <a:p>
            <a:r>
              <a:rPr lang="en-US" dirty="0" smtClean="0"/>
              <a:t>Pies: </a:t>
            </a:r>
            <a:r>
              <a:rPr lang="en-US" b="1" dirty="0" smtClean="0"/>
              <a:t>Mrs. Cherubini</a:t>
            </a:r>
          </a:p>
          <a:p>
            <a:r>
              <a:rPr lang="en-US" dirty="0" smtClean="0"/>
              <a:t>Boy Scout volunteers: </a:t>
            </a:r>
            <a:r>
              <a:rPr lang="en-US" b="1" dirty="0"/>
              <a:t>Leith Hoffman, Connor White, Zach Morrey, Joe </a:t>
            </a:r>
            <a:r>
              <a:rPr lang="en-US" b="1" dirty="0" smtClean="0"/>
              <a:t>Pec</a:t>
            </a:r>
          </a:p>
          <a:p>
            <a:endParaRPr lang="en-US" b="1" dirty="0"/>
          </a:p>
          <a:p>
            <a:r>
              <a:rPr lang="en-US" b="1" dirty="0" smtClean="0"/>
              <a:t>And all other helpers!</a:t>
            </a:r>
          </a:p>
          <a:p>
            <a:endParaRPr lang="en-US" dirty="0" smtClean="0"/>
          </a:p>
          <a:p>
            <a:endParaRPr lang="en-US" dirty="0"/>
          </a:p>
        </p:txBody>
      </p:sp>
    </p:spTree>
    <p:extLst>
      <p:ext uri="{BB962C8B-B14F-4D97-AF65-F5344CB8AC3E}">
        <p14:creationId xmlns:p14="http://schemas.microsoft.com/office/powerpoint/2010/main" val="10676307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57200"/>
            <a:ext cx="9067800" cy="603504"/>
          </a:xfrm>
        </p:spPr>
        <p:txBody>
          <a:bodyPr/>
          <a:lstStyle/>
          <a:p>
            <a:pPr algn="l"/>
            <a:r>
              <a:rPr lang="en-US" sz="4400" dirty="0" smtClean="0"/>
              <a:t>Okay let’s race!!!!!!!!!!!!!</a:t>
            </a:r>
            <a:endParaRPr lang="en-US" sz="4400" dirty="0"/>
          </a:p>
        </p:txBody>
      </p:sp>
      <p:pic>
        <p:nvPicPr>
          <p:cNvPr id="4" name="Picture 3"/>
          <p:cNvPicPr>
            <a:picLocks noChangeAspect="1"/>
          </p:cNvPicPr>
          <p:nvPr/>
        </p:nvPicPr>
        <p:blipFill>
          <a:blip r:embed="rId3"/>
          <a:stretch>
            <a:fillRect/>
          </a:stretch>
        </p:blipFill>
        <p:spPr>
          <a:xfrm>
            <a:off x="0" y="1018902"/>
            <a:ext cx="9144000" cy="5839097"/>
          </a:xfrm>
          <a:prstGeom prst="rect">
            <a:avLst/>
          </a:prstGeom>
        </p:spPr>
      </p:pic>
      <p:sp>
        <p:nvSpPr>
          <p:cNvPr id="5" name="Rectangle 4"/>
          <p:cNvSpPr/>
          <p:nvPr/>
        </p:nvSpPr>
        <p:spPr>
          <a:xfrm>
            <a:off x="7010400" y="-152400"/>
            <a:ext cx="2133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3209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Opening Ceremony</a:t>
            </a:r>
            <a:endParaRPr lang="en-US" dirty="0"/>
          </a:p>
        </p:txBody>
      </p:sp>
      <p:sp>
        <p:nvSpPr>
          <p:cNvPr id="5" name="Content Placeholder 4"/>
          <p:cNvSpPr>
            <a:spLocks noGrp="1"/>
          </p:cNvSpPr>
          <p:nvPr>
            <p:ph idx="1"/>
          </p:nvPr>
        </p:nvSpPr>
        <p:spPr>
          <a:xfrm>
            <a:off x="3810000" y="2971800"/>
            <a:ext cx="5562599" cy="1022134"/>
          </a:xfrm>
        </p:spPr>
        <p:txBody>
          <a:bodyPr>
            <a:noAutofit/>
          </a:bodyPr>
          <a:lstStyle/>
          <a:p>
            <a:pPr marL="0" indent="0" algn="ctr">
              <a:buNone/>
            </a:pPr>
            <a:r>
              <a:rPr lang="en-US" sz="3600" dirty="0" smtClean="0">
                <a:latin typeface="Calibri" panose="020F0502020204030204" pitchFamily="34" charset="0"/>
                <a:cs typeface="Calibri" panose="020F0502020204030204" pitchFamily="34" charset="0"/>
              </a:rPr>
              <a:t>Thank you</a:t>
            </a:r>
          </a:p>
          <a:p>
            <a:pPr marL="0" indent="0" algn="ctr">
              <a:buNone/>
            </a:pPr>
            <a:r>
              <a:rPr lang="en-US" sz="3600" dirty="0" smtClean="0">
                <a:latin typeface="Calibri" panose="020F0502020204030204" pitchFamily="34" charset="0"/>
                <a:cs typeface="Calibri" panose="020F0502020204030204" pitchFamily="34" charset="0"/>
              </a:rPr>
              <a:t> AOL Den!</a:t>
            </a:r>
            <a:endParaRPr lang="en-US" sz="3600" dirty="0">
              <a:latin typeface="Calibri" panose="020F0502020204030204" pitchFamily="34" charset="0"/>
              <a:cs typeface="Calibri" panose="020F0502020204030204" pitchFamily="34" charset="0"/>
            </a:endParaRPr>
          </a:p>
        </p:txBody>
      </p:sp>
      <p:pic>
        <p:nvPicPr>
          <p:cNvPr id="1026" name="Picture 2" descr="http://photo.wherezit.com/images/user/01/38/93/13893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990599"/>
            <a:ext cx="4171950" cy="382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33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9560"/>
            <a:ext cx="7520940" cy="548640"/>
          </a:xfrm>
        </p:spPr>
        <p:txBody>
          <a:bodyPr/>
          <a:lstStyle/>
          <a:p>
            <a:r>
              <a:rPr lang="en-US" dirty="0" smtClean="0"/>
              <a:t>Today’s agenda</a:t>
            </a:r>
            <a:endParaRPr lang="en-US" dirty="0"/>
          </a:p>
        </p:txBody>
      </p:sp>
      <p:sp>
        <p:nvSpPr>
          <p:cNvPr id="3" name="TextBox 2"/>
          <p:cNvSpPr txBox="1"/>
          <p:nvPr/>
        </p:nvSpPr>
        <p:spPr>
          <a:xfrm>
            <a:off x="762000" y="746403"/>
            <a:ext cx="7848600" cy="634019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3200" dirty="0" smtClean="0"/>
              <a:t>8:30 </a:t>
            </a:r>
            <a:r>
              <a:rPr lang="en-US" sz="3200" dirty="0"/>
              <a:t>- </a:t>
            </a:r>
            <a:r>
              <a:rPr lang="en-US" sz="3200" dirty="0" smtClean="0"/>
              <a:t>9:15 </a:t>
            </a:r>
            <a:r>
              <a:rPr lang="en-US" sz="3200" dirty="0"/>
              <a:t>	</a:t>
            </a:r>
            <a:r>
              <a:rPr lang="en-US" sz="3200" dirty="0" smtClean="0"/>
              <a:t>Car check-in</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3200" dirty="0" smtClean="0"/>
              <a:t>9:15 </a:t>
            </a:r>
            <a:r>
              <a:rPr lang="en-US" sz="3200" dirty="0"/>
              <a:t>- </a:t>
            </a:r>
            <a:r>
              <a:rPr lang="en-US" sz="3200" dirty="0" smtClean="0"/>
              <a:t>9:45 	Short </a:t>
            </a:r>
            <a:r>
              <a:rPr lang="en-US" sz="3200" dirty="0"/>
              <a:t>Pack </a:t>
            </a:r>
            <a:r>
              <a:rPr lang="en-US" sz="3200" dirty="0" smtClean="0"/>
              <a:t>meeting</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3200" dirty="0"/>
              <a:t>	</a:t>
            </a:r>
            <a:r>
              <a:rPr lang="en-US" sz="3200" dirty="0" smtClean="0"/>
              <a:t>			presentation</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3200" dirty="0" smtClean="0"/>
              <a:t>9:45 </a:t>
            </a:r>
            <a:r>
              <a:rPr lang="en-US" sz="3200" dirty="0"/>
              <a:t>- 11:00 </a:t>
            </a:r>
            <a:r>
              <a:rPr lang="en-US" sz="3200" dirty="0" smtClean="0"/>
              <a:t>	</a:t>
            </a:r>
            <a:r>
              <a:rPr lang="en-US" sz="4000" b="1" i="1" dirty="0" smtClean="0"/>
              <a:t>R A C E !</a:t>
            </a:r>
            <a:endParaRPr lang="en-US" sz="4000" b="1" i="1" dirty="0"/>
          </a:p>
          <a:p>
            <a:r>
              <a:rPr lang="en-US" sz="3200" dirty="0"/>
              <a:t>11:00 - </a:t>
            </a:r>
            <a:r>
              <a:rPr lang="en-US" sz="3200" dirty="0" smtClean="0"/>
              <a:t>11:15	Pie-the-</a:t>
            </a:r>
            <a:r>
              <a:rPr lang="en-US" sz="3200" dirty="0" err="1" smtClean="0"/>
              <a:t>Cubmaster</a:t>
            </a:r>
            <a:endParaRPr lang="en-US" sz="3200" dirty="0" smtClean="0"/>
          </a:p>
          <a:p>
            <a:r>
              <a:rPr lang="en-US" sz="3200" dirty="0" smtClean="0"/>
              <a:t>11:15 </a:t>
            </a:r>
            <a:r>
              <a:rPr lang="mr-IN" sz="3200" dirty="0" smtClean="0"/>
              <a:t>–</a:t>
            </a:r>
            <a:r>
              <a:rPr lang="en-US" sz="3200" dirty="0" smtClean="0"/>
              <a:t> 11:30	Rewards and Recognitions</a:t>
            </a:r>
          </a:p>
          <a:p>
            <a:r>
              <a:rPr lang="en-US" sz="3200" dirty="0"/>
              <a:t>	</a:t>
            </a:r>
            <a:r>
              <a:rPr lang="en-US" sz="3200" dirty="0" smtClean="0"/>
              <a:t>		including den trophies, plus</a:t>
            </a:r>
          </a:p>
          <a:p>
            <a:r>
              <a:rPr lang="en-US" sz="3200" dirty="0"/>
              <a:t>	</a:t>
            </a:r>
            <a:r>
              <a:rPr lang="en-US" sz="3200" dirty="0" smtClean="0"/>
              <a:t>		popcorn prizes!</a:t>
            </a:r>
          </a:p>
          <a:p>
            <a:r>
              <a:rPr lang="en-US" sz="3200" dirty="0" smtClean="0"/>
              <a:t>11:30 </a:t>
            </a:r>
            <a:r>
              <a:rPr lang="mr-IN" sz="3200" dirty="0" smtClean="0"/>
              <a:t>–</a:t>
            </a:r>
            <a:r>
              <a:rPr lang="en-US" sz="3200" dirty="0" smtClean="0"/>
              <a:t> 12:00 	Open Division Race</a:t>
            </a:r>
          </a:p>
          <a:p>
            <a:r>
              <a:rPr lang="en-US" sz="3200" dirty="0"/>
              <a:t>	</a:t>
            </a:r>
            <a:r>
              <a:rPr lang="en-US" sz="3200" dirty="0" smtClean="0"/>
              <a:t>		including Open trophies</a:t>
            </a:r>
          </a:p>
          <a:p>
            <a:r>
              <a:rPr lang="en-US" sz="3200" dirty="0"/>
              <a:t>	</a:t>
            </a:r>
            <a:r>
              <a:rPr lang="en-US" sz="3200" dirty="0" smtClean="0"/>
              <a:t>		and creative trophies</a:t>
            </a:r>
            <a:endParaRPr lang="en-US" sz="3200" dirty="0"/>
          </a:p>
          <a:p>
            <a:r>
              <a:rPr lang="en-US" sz="3200" dirty="0"/>
              <a:t>12:00 - ? </a:t>
            </a:r>
            <a:r>
              <a:rPr lang="en-US" sz="3200" dirty="0" smtClean="0"/>
              <a:t>		Breakdown</a:t>
            </a:r>
            <a:r>
              <a:rPr lang="en-US" sz="3200" dirty="0"/>
              <a:t>, </a:t>
            </a:r>
            <a:r>
              <a:rPr lang="en-US" sz="3200" dirty="0" smtClean="0"/>
              <a:t>cleanup</a:t>
            </a:r>
            <a:endParaRPr lang="en-US"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85606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765175" y="461925"/>
            <a:ext cx="8839200" cy="548640"/>
          </a:xfrm>
        </p:spPr>
        <p:txBody>
          <a:bodyPr/>
          <a:lstStyle/>
          <a:p>
            <a:pPr algn="l"/>
            <a:r>
              <a:rPr lang="en-US" dirty="0" smtClean="0"/>
              <a:t>Pinewood derby Trivia!!!</a:t>
            </a:r>
            <a:endParaRPr lang="en-US" dirty="0"/>
          </a:p>
        </p:txBody>
      </p:sp>
      <p:sp>
        <p:nvSpPr>
          <p:cNvPr id="7" name="TextBox 6"/>
          <p:cNvSpPr txBox="1"/>
          <p:nvPr/>
        </p:nvSpPr>
        <p:spPr>
          <a:xfrm>
            <a:off x="841375" y="1143000"/>
            <a:ext cx="8302625" cy="5262979"/>
          </a:xfrm>
          <a:prstGeom prst="rect">
            <a:avLst/>
          </a:prstGeom>
          <a:noFill/>
        </p:spPr>
        <p:txBody>
          <a:bodyPr wrap="square" rtlCol="0">
            <a:spAutoFit/>
          </a:bodyPr>
          <a:lstStyle/>
          <a:p>
            <a:r>
              <a:rPr lang="en-US" sz="2800" dirty="0" smtClean="0"/>
              <a:t>What year was the first pinewood derby? </a:t>
            </a:r>
          </a:p>
          <a:p>
            <a:r>
              <a:rPr lang="en-US" sz="2800" dirty="0"/>
              <a:t>	</a:t>
            </a:r>
            <a:r>
              <a:rPr lang="en-US" sz="3600" b="1" dirty="0" smtClean="0"/>
              <a:t>1953</a:t>
            </a:r>
          </a:p>
          <a:p>
            <a:endParaRPr lang="en-US" sz="2800" dirty="0" smtClean="0"/>
          </a:p>
          <a:p>
            <a:r>
              <a:rPr lang="en-US" sz="2800" dirty="0" smtClean="0"/>
              <a:t>Why was the pinewood derby created?</a:t>
            </a:r>
          </a:p>
          <a:p>
            <a:r>
              <a:rPr lang="en-US" sz="2800" b="1" dirty="0" smtClean="0"/>
              <a:t>	</a:t>
            </a:r>
            <a:r>
              <a:rPr lang="en-US" sz="3200" b="1" dirty="0" smtClean="0"/>
              <a:t>Cub scouts too young for soap box derby</a:t>
            </a:r>
          </a:p>
          <a:p>
            <a:endParaRPr lang="en-US" sz="2800" dirty="0" smtClean="0"/>
          </a:p>
          <a:p>
            <a:r>
              <a:rPr lang="en-US" sz="2800" dirty="0" smtClean="0"/>
              <a:t>How long were the original pinewood derby tracks?</a:t>
            </a:r>
          </a:p>
          <a:p>
            <a:r>
              <a:rPr lang="en-US" sz="2800" b="1" dirty="0" smtClean="0"/>
              <a:t>	</a:t>
            </a:r>
            <a:r>
              <a:rPr lang="en-US" sz="3600" b="1" dirty="0" smtClean="0"/>
              <a:t>31 feet</a:t>
            </a:r>
          </a:p>
          <a:p>
            <a:endParaRPr lang="en-US" sz="2800" dirty="0" smtClean="0"/>
          </a:p>
          <a:p>
            <a:r>
              <a:rPr lang="en-US" sz="2800" dirty="0" smtClean="0"/>
              <a:t>How long are current pinewood derby tracks?</a:t>
            </a:r>
          </a:p>
          <a:p>
            <a:r>
              <a:rPr lang="en-US" sz="2800" b="1" dirty="0" smtClean="0"/>
              <a:t>	</a:t>
            </a:r>
            <a:r>
              <a:rPr lang="en-US" sz="3600" b="1" dirty="0" smtClean="0"/>
              <a:t>42 feet</a:t>
            </a:r>
            <a:endParaRPr lang="en-US" sz="3600" b="1" dirty="0"/>
          </a:p>
        </p:txBody>
      </p:sp>
    </p:spTree>
    <p:extLst>
      <p:ext uri="{BB962C8B-B14F-4D97-AF65-F5344CB8AC3E}">
        <p14:creationId xmlns:p14="http://schemas.microsoft.com/office/powerpoint/2010/main" val="2867420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2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dissolve">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Effect transition="in" filter="dissolve">
                                      <p:cBhvr>
                                        <p:cTn id="29" dur="2000"/>
                                        <p:tgtEl>
                                          <p:spTgt spid="7">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dissolve">
                                      <p:cBhvr>
                                        <p:cTn id="38" dur="2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783760" y="289560"/>
            <a:ext cx="8839200" cy="548640"/>
          </a:xfrm>
        </p:spPr>
        <p:txBody>
          <a:bodyPr/>
          <a:lstStyle/>
          <a:p>
            <a:pPr algn="l"/>
            <a:r>
              <a:rPr lang="en-US" dirty="0" smtClean="0"/>
              <a:t>Recent event: pack overnighter</a:t>
            </a:r>
            <a:endParaRPr lang="en-US" dirty="0"/>
          </a:p>
        </p:txBody>
      </p:sp>
    </p:spTree>
    <p:extLst>
      <p:ext uri="{BB962C8B-B14F-4D97-AF65-F5344CB8AC3E}">
        <p14:creationId xmlns:p14="http://schemas.microsoft.com/office/powerpoint/2010/main" val="143640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783760" y="289560"/>
            <a:ext cx="8839200" cy="548640"/>
          </a:xfrm>
        </p:spPr>
        <p:txBody>
          <a:bodyPr/>
          <a:lstStyle/>
          <a:p>
            <a:pPr algn="l"/>
            <a:r>
              <a:rPr lang="en-US" dirty="0" smtClean="0"/>
              <a:t>Recent event: </a:t>
            </a:r>
            <a:r>
              <a:rPr lang="en-US" dirty="0" err="1" smtClean="0"/>
              <a:t>volo</a:t>
            </a:r>
            <a:r>
              <a:rPr lang="en-US" dirty="0" smtClean="0"/>
              <a:t> auto museum</a:t>
            </a:r>
            <a:endParaRPr lang="en-US" dirty="0"/>
          </a:p>
        </p:txBody>
      </p:sp>
    </p:spTree>
    <p:extLst>
      <p:ext uri="{BB962C8B-B14F-4D97-AF65-F5344CB8AC3E}">
        <p14:creationId xmlns:p14="http://schemas.microsoft.com/office/powerpoint/2010/main" val="10235821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612775" y="289560"/>
            <a:ext cx="8839200" cy="548640"/>
          </a:xfrm>
        </p:spPr>
        <p:txBody>
          <a:bodyPr/>
          <a:lstStyle/>
          <a:p>
            <a:pPr algn="l"/>
            <a:r>
              <a:rPr lang="en-US" dirty="0" smtClean="0"/>
              <a:t>Recent event: Tiger den</a:t>
            </a:r>
            <a:endParaRPr lang="en-US" dirty="0"/>
          </a:p>
        </p:txBody>
      </p:sp>
    </p:spTree>
    <p:extLst>
      <p:ext uri="{BB962C8B-B14F-4D97-AF65-F5344CB8AC3E}">
        <p14:creationId xmlns:p14="http://schemas.microsoft.com/office/powerpoint/2010/main" val="227950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482677" y="441960"/>
            <a:ext cx="8839200" cy="548640"/>
          </a:xfrm>
        </p:spPr>
        <p:txBody>
          <a:bodyPr/>
          <a:lstStyle/>
          <a:p>
            <a:pPr algn="l"/>
            <a:r>
              <a:rPr lang="en-US" dirty="0" smtClean="0"/>
              <a:t>Recent event: wolf den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300" y="3416300"/>
            <a:ext cx="25400" cy="12700"/>
          </a:xfrm>
          <a:prstGeom prst="rect">
            <a:avLst/>
          </a:prstGeom>
        </p:spPr>
      </p:pic>
    </p:spTree>
    <p:extLst>
      <p:ext uri="{BB962C8B-B14F-4D97-AF65-F5344CB8AC3E}">
        <p14:creationId xmlns:p14="http://schemas.microsoft.com/office/powerpoint/2010/main" val="13923456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Displaying 20170411_2025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isplaying 20170411_20253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isplaying 20170411_20253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3"/>
          <p:cNvSpPr>
            <a:spLocks noGrp="1"/>
          </p:cNvSpPr>
          <p:nvPr>
            <p:ph type="title"/>
          </p:nvPr>
        </p:nvSpPr>
        <p:spPr>
          <a:xfrm>
            <a:off x="838200" y="1295400"/>
            <a:ext cx="3200400" cy="548640"/>
          </a:xfrm>
        </p:spPr>
        <p:txBody>
          <a:bodyPr/>
          <a:lstStyle/>
          <a:p>
            <a:pPr algn="l"/>
            <a:r>
              <a:rPr lang="en-US" dirty="0" smtClean="0"/>
              <a:t>Recent </a:t>
            </a:r>
            <a:r>
              <a:rPr lang="en-US" smtClean="0"/>
              <a:t>event:</a:t>
            </a:r>
            <a:br>
              <a:rPr lang="en-US" smtClean="0"/>
            </a:br>
            <a:r>
              <a:rPr lang="en-US" smtClean="0"/>
              <a:t>bear den</a:t>
            </a:r>
            <a:endParaRPr lang="en-US" dirty="0"/>
          </a:p>
        </p:txBody>
      </p:sp>
    </p:spTree>
    <p:extLst>
      <p:ext uri="{BB962C8B-B14F-4D97-AF65-F5344CB8AC3E}">
        <p14:creationId xmlns:p14="http://schemas.microsoft.com/office/powerpoint/2010/main" val="2090120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8504</TotalTime>
  <Words>482</Words>
  <Application>Microsoft Macintosh PowerPoint</Application>
  <PresentationFormat>On-screen Show (4:3)</PresentationFormat>
  <Paragraphs>156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Abadi MT Condensed Extra Bold</vt:lpstr>
      <vt:lpstr>Calibri</vt:lpstr>
      <vt:lpstr>Franklin Gothic Book</vt:lpstr>
      <vt:lpstr>Franklin Gothic Medium</vt:lpstr>
      <vt:lpstr>Mangal</vt:lpstr>
      <vt:lpstr>Tunga</vt:lpstr>
      <vt:lpstr>Wingdings</vt:lpstr>
      <vt:lpstr>Arial</vt:lpstr>
      <vt:lpstr>Angles</vt:lpstr>
      <vt:lpstr>PowerPoint Presentation</vt:lpstr>
      <vt:lpstr>Opening Ceremony</vt:lpstr>
      <vt:lpstr>Today’s agenda</vt:lpstr>
      <vt:lpstr>Pinewood derby Trivia!!!</vt:lpstr>
      <vt:lpstr>Recent event: pack overnighter</vt:lpstr>
      <vt:lpstr>Recent event: volo auto museum</vt:lpstr>
      <vt:lpstr>Recent event: Tiger den</vt:lpstr>
      <vt:lpstr>Recent event: wolf den</vt:lpstr>
      <vt:lpstr>Recent event: bear den</vt:lpstr>
      <vt:lpstr>New volunteers!!!</vt:lpstr>
      <vt:lpstr>New volunteers!!!</vt:lpstr>
      <vt:lpstr>Please volunteer!</vt:lpstr>
      <vt:lpstr>Upcoming Events</vt:lpstr>
      <vt:lpstr>Blue and gold banquet</vt:lpstr>
      <vt:lpstr>Leader awards</vt:lpstr>
      <vt:lpstr>Pinewood derby trophies</vt:lpstr>
      <vt:lpstr>Pinewood derby rules   hang on, almost there!</vt:lpstr>
      <vt:lpstr>PowerPoint Presentation</vt:lpstr>
      <vt:lpstr>Okay let’s race!!!!!!!!!!!!!</vt:lpstr>
    </vt:vector>
  </TitlesOfParts>
  <Company>Abbott Laboratories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floryma1</dc:creator>
  <cp:lastModifiedBy>Brian Padden</cp:lastModifiedBy>
  <cp:revision>672</cp:revision>
  <cp:lastPrinted>2017-09-25T01:46:18Z</cp:lastPrinted>
  <dcterms:created xsi:type="dcterms:W3CDTF">2013-09-22T20:31:56Z</dcterms:created>
  <dcterms:modified xsi:type="dcterms:W3CDTF">2019-03-19T02:58:56Z</dcterms:modified>
</cp:coreProperties>
</file>