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1"/>
  </p:notesMasterIdLst>
  <p:sldIdLst>
    <p:sldId id="256" r:id="rId2"/>
    <p:sldId id="258" r:id="rId3"/>
    <p:sldId id="480" r:id="rId4"/>
    <p:sldId id="578" r:id="rId5"/>
    <p:sldId id="509" r:id="rId6"/>
    <p:sldId id="581" r:id="rId7"/>
    <p:sldId id="579" r:id="rId8"/>
    <p:sldId id="563" r:id="rId9"/>
    <p:sldId id="499" r:id="rId10"/>
    <p:sldId id="584" r:id="rId11"/>
    <p:sldId id="536" r:id="rId12"/>
    <p:sldId id="580" r:id="rId13"/>
    <p:sldId id="568" r:id="rId14"/>
    <p:sldId id="517" r:id="rId15"/>
    <p:sldId id="569" r:id="rId16"/>
    <p:sldId id="575" r:id="rId17"/>
    <p:sldId id="576" r:id="rId18"/>
    <p:sldId id="582" r:id="rId19"/>
    <p:sldId id="570" r:id="rId20"/>
    <p:sldId id="577" r:id="rId21"/>
    <p:sldId id="592" r:id="rId22"/>
    <p:sldId id="571" r:id="rId23"/>
    <p:sldId id="513" r:id="rId24"/>
    <p:sldId id="586" r:id="rId25"/>
    <p:sldId id="572" r:id="rId26"/>
    <p:sldId id="573" r:id="rId27"/>
    <p:sldId id="560" r:id="rId28"/>
    <p:sldId id="561" r:id="rId29"/>
    <p:sldId id="562" r:id="rId3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881" autoAdjust="0"/>
    <p:restoredTop sz="94737" autoAdjust="0"/>
  </p:normalViewPr>
  <p:slideViewPr>
    <p:cSldViewPr>
      <p:cViewPr>
        <p:scale>
          <a:sx n="130" d="100"/>
          <a:sy n="130" d="100"/>
        </p:scale>
        <p:origin x="1376" y="4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211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18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3AC32-0AB0-4959-A926-47323E5C06E0}" type="datetimeFigureOut">
              <a:rPr lang="en-US" smtClean="0"/>
              <a:t>3/18/19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4A92A-D9A5-42CE-914F-70199415E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48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56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6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10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85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694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65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912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78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362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5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34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96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810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088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81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21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864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291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531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94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36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1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51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40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7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30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63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64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A92A-D9A5-42CE-914F-70199415E9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7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103B2-8F5E-4126-9F39-4D96181BE64D}" type="datetimeFigureOut">
              <a:rPr lang="en-US" smtClean="0"/>
              <a:t>3/18/19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3114E-C7D3-42C6-89F2-44832C2EAE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103B2-8F5E-4126-9F39-4D96181BE64D}" type="datetimeFigureOut">
              <a:rPr lang="en-US" smtClean="0"/>
              <a:t>3/18/19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3114E-C7D3-42C6-89F2-44832C2EAE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103B2-8F5E-4126-9F39-4D96181BE64D}" type="datetimeFigureOut">
              <a:rPr lang="en-US" smtClean="0"/>
              <a:t>3/18/19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3114E-C7D3-42C6-89F2-44832C2EAE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103B2-8F5E-4126-9F39-4D96181BE64D}" type="datetimeFigureOut">
              <a:rPr lang="en-US" smtClean="0"/>
              <a:t>3/18/19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3114E-C7D3-42C6-89F2-44832C2EAEF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http://ts4.mm.bing.net/th?id=H.4632424059700699&amp;pid=15.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666" y="745731"/>
            <a:ext cx="1519534" cy="138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ts2.mm.bing.net/th?id=H.5038427278740469&amp;pid=15.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6860">
            <a:off x="7811079" y="1714338"/>
            <a:ext cx="536707" cy="53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7400872" y="300335"/>
            <a:ext cx="12859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Pack 671</a:t>
            </a:r>
            <a:endParaRPr lang="en-US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103B2-8F5E-4126-9F39-4D96181BE64D}" type="datetimeFigureOut">
              <a:rPr lang="en-US" smtClean="0"/>
              <a:t>3/18/19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3114E-C7D3-42C6-89F2-44832C2EAEF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ttp://ts4.mm.bing.net/th?id=H.4632424059700699&amp;pid=15.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666" y="745731"/>
            <a:ext cx="1519534" cy="138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ts2.mm.bing.net/th?id=H.5038427278740469&amp;pid=15.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6860">
            <a:off x="7811079" y="1714338"/>
            <a:ext cx="536707" cy="53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7400872" y="300335"/>
            <a:ext cx="12859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Pack 671</a:t>
            </a:r>
            <a:endParaRPr lang="en-US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103B2-8F5E-4126-9F39-4D96181BE64D}" type="datetimeFigureOut">
              <a:rPr lang="en-US" smtClean="0"/>
              <a:t>3/18/19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3114E-C7D3-42C6-89F2-44832C2EAEF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103B2-8F5E-4126-9F39-4D96181BE64D}" type="datetimeFigureOut">
              <a:rPr lang="en-US" smtClean="0"/>
              <a:t>3/18/19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3114E-C7D3-42C6-89F2-44832C2EAE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103B2-8F5E-4126-9F39-4D96181BE64D}" type="datetimeFigureOut">
              <a:rPr lang="en-US" smtClean="0"/>
              <a:t>3/18/19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3114E-C7D3-42C6-89F2-44832C2EAE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103B2-8F5E-4126-9F39-4D96181BE64D}" type="datetimeFigureOut">
              <a:rPr lang="en-US" smtClean="0"/>
              <a:t>3/18/19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3114E-C7D3-42C6-89F2-44832C2EAEF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2" descr="http://ts4.mm.bing.net/th?id=H.4632424059700699&amp;pid=15.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666" y="745731"/>
            <a:ext cx="1519534" cy="138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ts2.mm.bing.net/th?id=H.5038427278740469&amp;pid=15.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6860">
            <a:off x="7811079" y="1714338"/>
            <a:ext cx="536707" cy="53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7400872" y="300335"/>
            <a:ext cx="12859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Pack 671</a:t>
            </a:r>
            <a:endParaRPr lang="en-US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103B2-8F5E-4126-9F39-4D96181BE64D}" type="datetimeFigureOut">
              <a:rPr lang="en-US" smtClean="0"/>
              <a:t>3/18/19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243114E-C7D3-42C6-89F2-44832C2EAE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103B2-8F5E-4126-9F39-4D96181BE64D}" type="datetimeFigureOut">
              <a:rPr lang="en-US" smtClean="0"/>
              <a:t>3/18/19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3114E-C7D3-42C6-89F2-44832C2EAE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9D103B2-8F5E-4126-9F39-4D96181BE64D}" type="datetimeFigureOut">
              <a:rPr lang="en-US" smtClean="0"/>
              <a:t>3/18/19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0243114E-C7D3-42C6-89F2-44832C2EAEF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6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5" Type="http://schemas.openxmlformats.org/officeDocument/2006/relationships/image" Target="../media/image34.tiff"/><Relationship Id="rId6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14400" y="390942"/>
            <a:ext cx="746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u="sng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Welcome Pack 671</a:t>
            </a:r>
          </a:p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March Pack Meeting</a:t>
            </a:r>
          </a:p>
        </p:txBody>
      </p:sp>
      <p:pic>
        <p:nvPicPr>
          <p:cNvPr id="5" name="Picture 8" descr="http://www.mac-bsa.org/Post/sections/18/Images/lone_ethan_resiz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9394"/>
            <a:ext cx="2779505" cy="669860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905000"/>
            <a:ext cx="5334000" cy="45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 descr="Displaying 20170411_2025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Displaying 20170411_20253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Displaying 20170411_20253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74320" y="284099"/>
            <a:ext cx="8839200" cy="548640"/>
          </a:xfrm>
        </p:spPr>
        <p:txBody>
          <a:bodyPr/>
          <a:lstStyle/>
          <a:p>
            <a:pPr algn="l"/>
            <a:r>
              <a:rPr lang="en-US" dirty="0" smtClean="0"/>
              <a:t>Recent event: bear den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976165"/>
            <a:ext cx="3810000" cy="38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920" y="976165"/>
            <a:ext cx="3810000" cy="381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853"/>
            <a:ext cx="2951758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8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 descr="Displaying 20170411_2025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Displaying 20170411_20253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Displaying 20170411_20253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77495" y="190819"/>
            <a:ext cx="8839200" cy="548640"/>
          </a:xfrm>
        </p:spPr>
        <p:txBody>
          <a:bodyPr/>
          <a:lstStyle/>
          <a:p>
            <a:pPr algn="l"/>
            <a:r>
              <a:rPr lang="en-US" dirty="0" smtClean="0"/>
              <a:t>Recent event: </a:t>
            </a:r>
            <a:r>
              <a:rPr lang="en-US" dirty="0" err="1" smtClean="0"/>
              <a:t>webelos</a:t>
            </a:r>
            <a:r>
              <a:rPr lang="en-US" dirty="0" smtClean="0"/>
              <a:t>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28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 descr="Displaying 20170411_2025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Displaying 20170411_20253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Displaying 20170411_20253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77495" y="190819"/>
            <a:ext cx="8839200" cy="548640"/>
          </a:xfrm>
        </p:spPr>
        <p:txBody>
          <a:bodyPr/>
          <a:lstStyle/>
          <a:p>
            <a:pPr algn="l"/>
            <a:r>
              <a:rPr lang="en-US" dirty="0" smtClean="0"/>
              <a:t>Recent event: pack planning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68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315200" y="278357"/>
            <a:ext cx="1600200" cy="371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AutoShape 5" descr="Displaying 20170411_202534.jpg"/>
          <p:cNvSpPr>
            <a:spLocks noChangeAspect="1" noChangeArrowheads="1"/>
          </p:cNvSpPr>
          <p:nvPr/>
        </p:nvSpPr>
        <p:spPr bwMode="auto">
          <a:xfrm>
            <a:off x="155575" y="27341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AutoShape 7" descr="Displaying 20170411_202534.jpg"/>
          <p:cNvSpPr>
            <a:spLocks noChangeAspect="1" noChangeArrowheads="1"/>
          </p:cNvSpPr>
          <p:nvPr/>
        </p:nvSpPr>
        <p:spPr bwMode="auto">
          <a:xfrm>
            <a:off x="307975" y="-2286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AutoShape 9" descr="Displaying 20170411_202534.jpg"/>
          <p:cNvSpPr>
            <a:spLocks noChangeAspect="1" noChangeArrowheads="1"/>
          </p:cNvSpPr>
          <p:nvPr/>
        </p:nvSpPr>
        <p:spPr bwMode="auto">
          <a:xfrm>
            <a:off x="460375" y="26547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50482"/>
            <a:ext cx="1566674" cy="1483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096" y="651793"/>
            <a:ext cx="1442704" cy="148180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086600" y="272336"/>
            <a:ext cx="1841449" cy="2242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1398" y="654598"/>
            <a:ext cx="1479002" cy="14790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7282" y="500282"/>
            <a:ext cx="1633318" cy="1633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2133600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i="1" dirty="0" smtClean="0">
                <a:solidFill>
                  <a:srgbClr val="000000"/>
                </a:solidFill>
              </a:rPr>
              <a:t>Whatever </a:t>
            </a:r>
            <a:r>
              <a:rPr lang="en-US" sz="2400" i="1" dirty="0">
                <a:solidFill>
                  <a:srgbClr val="000000"/>
                </a:solidFill>
              </a:rPr>
              <a:t>time and talent you can offer is greatly </a:t>
            </a:r>
            <a:r>
              <a:rPr lang="en-US" sz="2400" i="1" dirty="0" smtClean="0">
                <a:solidFill>
                  <a:srgbClr val="000000"/>
                </a:solidFill>
              </a:rPr>
              <a:t>appreciated!  Training </a:t>
            </a:r>
            <a:r>
              <a:rPr lang="en-US" sz="2400" i="1" dirty="0">
                <a:solidFill>
                  <a:srgbClr val="000000"/>
                </a:solidFill>
              </a:rPr>
              <a:t>is provided</a:t>
            </a:r>
            <a:r>
              <a:rPr lang="en-US" sz="2400" i="1" dirty="0" smtClean="0">
                <a:solidFill>
                  <a:srgbClr val="000000"/>
                </a:solidFill>
              </a:rPr>
              <a:t>!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u="sng" dirty="0" smtClean="0">
                <a:solidFill>
                  <a:srgbClr val="000000"/>
                </a:solidFill>
              </a:rPr>
              <a:t>Immediate need for:</a:t>
            </a:r>
            <a:r>
              <a:rPr lang="en-US" sz="2400" dirty="0" smtClean="0">
                <a:solidFill>
                  <a:srgbClr val="000000"/>
                </a:solidFill>
              </a:rPr>
              <a:t>	</a:t>
            </a:r>
            <a:r>
              <a:rPr lang="en-US" sz="2400" b="1" dirty="0" smtClean="0">
                <a:solidFill>
                  <a:srgbClr val="000000"/>
                </a:solidFill>
              </a:rPr>
              <a:t>Recruiting Coordinator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	</a:t>
            </a:r>
            <a:r>
              <a:rPr lang="en-US" sz="2400" b="1" dirty="0" smtClean="0">
                <a:solidFill>
                  <a:srgbClr val="000000"/>
                </a:solidFill>
              </a:rPr>
              <a:t>			Camp Out Coordinator</a:t>
            </a:r>
          </a:p>
          <a:p>
            <a:endParaRPr lang="en-US" sz="2400" b="1" dirty="0" smtClean="0">
              <a:solidFill>
                <a:srgbClr val="00000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Additionally, we need volunteers for positions that will be vacated a year from now:	</a:t>
            </a:r>
            <a:r>
              <a:rPr lang="en-US" sz="2400" b="1" dirty="0" smtClean="0">
                <a:solidFill>
                  <a:srgbClr val="000000"/>
                </a:solidFill>
              </a:rPr>
              <a:t>Committee Chair</a:t>
            </a:r>
          </a:p>
          <a:p>
            <a:pPr lvl="8"/>
            <a:r>
              <a:rPr lang="en-US" sz="2400" b="1" dirty="0" smtClean="0">
                <a:solidFill>
                  <a:srgbClr val="000000"/>
                </a:solidFill>
              </a:rPr>
              <a:t>Advancement Coordinator</a:t>
            </a:r>
          </a:p>
          <a:p>
            <a:pPr lvl="8"/>
            <a:r>
              <a:rPr lang="en-US" sz="2400" b="1" dirty="0" smtClean="0">
                <a:solidFill>
                  <a:srgbClr val="000000"/>
                </a:solidFill>
              </a:rPr>
              <a:t>Popcorn Co-Kernel</a:t>
            </a:r>
          </a:p>
          <a:p>
            <a:pPr lvl="8"/>
            <a:r>
              <a:rPr lang="en-US" sz="2400" b="1" dirty="0" smtClean="0">
                <a:solidFill>
                  <a:srgbClr val="000000"/>
                </a:solidFill>
              </a:rPr>
              <a:t>Pack Trainer</a:t>
            </a:r>
          </a:p>
          <a:p>
            <a:pPr lvl="7"/>
            <a:r>
              <a:rPr lang="en-US" sz="2400" b="1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2819400" y="811757"/>
            <a:ext cx="3657600" cy="548640"/>
          </a:xfrm>
        </p:spPr>
        <p:txBody>
          <a:bodyPr/>
          <a:lstStyle/>
          <a:p>
            <a:pPr algn="ctr"/>
            <a:r>
              <a:rPr lang="en-US" i="1" dirty="0" smtClean="0"/>
              <a:t>We still</a:t>
            </a:r>
            <a:br>
              <a:rPr lang="en-US" i="1" dirty="0" smtClean="0"/>
            </a:br>
            <a:r>
              <a:rPr lang="en-US" i="1" dirty="0" smtClean="0"/>
              <a:t>need more</a:t>
            </a:r>
            <a:br>
              <a:rPr lang="en-US" i="1" dirty="0" smtClean="0"/>
            </a:br>
            <a:r>
              <a:rPr lang="en-US" i="1" dirty="0" smtClean="0"/>
              <a:t>volunteers!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1419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 descr="Displaying 20170411_2025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Displaying 20170411_20253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Displaying 20170411_20253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02943" y="465138"/>
            <a:ext cx="8839200" cy="548640"/>
          </a:xfrm>
        </p:spPr>
        <p:txBody>
          <a:bodyPr/>
          <a:lstStyle/>
          <a:p>
            <a:pPr algn="l"/>
            <a:r>
              <a:rPr lang="en-US" dirty="0" err="1" smtClean="0"/>
              <a:t>Cubmaster</a:t>
            </a:r>
            <a:r>
              <a:rPr lang="en-US" dirty="0" smtClean="0"/>
              <a:t> minute</a:t>
            </a:r>
            <a:endParaRPr lang="en-US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40672"/>
            <a:ext cx="2291890" cy="2916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770" y="1033443"/>
            <a:ext cx="5330745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4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603504"/>
          </a:xfrm>
        </p:spPr>
        <p:txBody>
          <a:bodyPr/>
          <a:lstStyle/>
          <a:p>
            <a:pPr algn="l"/>
            <a:r>
              <a:rPr lang="en-US" dirty="0" smtClean="0"/>
              <a:t>Upcoming Events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3924" y="926592"/>
            <a:ext cx="8448551" cy="5093208"/>
          </a:xfrm>
        </p:spPr>
        <p:txBody>
          <a:bodyPr>
            <a:noAutofit/>
          </a:bodyPr>
          <a:lstStyle/>
          <a:p>
            <a:pPr lvl="0"/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Thursday, April 4</a:t>
            </a:r>
            <a:r>
              <a:rPr lang="en-US" sz="320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Committee Meeting</a:t>
            </a:r>
          </a:p>
          <a:p>
            <a:pPr lvl="0"/>
            <a:endParaRPr lang="en-US" sz="32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Saturday, April 6</a:t>
            </a:r>
            <a:r>
              <a:rPr lang="en-US" sz="320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Scouting for Food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Monday, April 22</a:t>
            </a:r>
            <a:r>
              <a:rPr lang="en-US" sz="320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/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Pack Meeting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590800"/>
            <a:ext cx="2162048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3792728"/>
            <a:ext cx="2590800" cy="224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2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603504"/>
          </a:xfrm>
        </p:spPr>
        <p:txBody>
          <a:bodyPr/>
          <a:lstStyle/>
          <a:p>
            <a:pPr algn="l"/>
            <a:r>
              <a:rPr lang="en-US" dirty="0" smtClean="0"/>
              <a:t>Upcoming Events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3924" y="926592"/>
            <a:ext cx="8448551" cy="5093208"/>
          </a:xfrm>
        </p:spPr>
        <p:txBody>
          <a:bodyPr>
            <a:noAutofit/>
          </a:bodyPr>
          <a:lstStyle/>
          <a:p>
            <a:pPr lvl="0"/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3-5:	Spring Camp Out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Camp Lowden, Oregon, IL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Max 28 people, $12 per person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895600"/>
            <a:ext cx="8870373" cy="12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9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603504"/>
          </a:xfrm>
        </p:spPr>
        <p:txBody>
          <a:bodyPr/>
          <a:lstStyle/>
          <a:p>
            <a:pPr algn="l"/>
            <a:r>
              <a:rPr lang="en-US" dirty="0" smtClean="0"/>
              <a:t>Upcoming Events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3924" y="926592"/>
            <a:ext cx="8448551" cy="5093208"/>
          </a:xfrm>
        </p:spPr>
        <p:txBody>
          <a:bodyPr>
            <a:noAutofit/>
          </a:bodyPr>
          <a:lstStyle/>
          <a:p>
            <a:pPr lvl="0"/>
            <a:endParaRPr lang="en-US" sz="32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Thursday, May 9</a:t>
            </a:r>
            <a:r>
              <a:rPr lang="en-US" sz="320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Committee Meeting</a:t>
            </a:r>
          </a:p>
          <a:p>
            <a:pPr lvl="0"/>
            <a:endParaRPr lang="en-US" sz="32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Saturday, May 18</a:t>
            </a:r>
            <a:r>
              <a:rPr lang="en-US" sz="320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Park Cleanup 9-12 Wildwood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sz="3200" u="sng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lang="en-US" sz="32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Cubmobile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1:00, Caboose Park</a:t>
            </a:r>
          </a:p>
        </p:txBody>
      </p:sp>
    </p:spTree>
    <p:extLst>
      <p:ext uri="{BB962C8B-B14F-4D97-AF65-F5344CB8AC3E}">
        <p14:creationId xmlns:p14="http://schemas.microsoft.com/office/powerpoint/2010/main" val="122550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40544" y="365760"/>
            <a:ext cx="8839200" cy="548640"/>
          </a:xfrm>
        </p:spPr>
        <p:txBody>
          <a:bodyPr/>
          <a:lstStyle/>
          <a:p>
            <a:r>
              <a:rPr lang="en-US" dirty="0" err="1" smtClean="0"/>
              <a:t>Akela</a:t>
            </a:r>
            <a:r>
              <a:rPr lang="en-US" dirty="0" smtClean="0"/>
              <a:t> camp: Ma-</a:t>
            </a:r>
            <a:r>
              <a:rPr lang="en-US" dirty="0" err="1" smtClean="0"/>
              <a:t>ka</a:t>
            </a:r>
            <a:r>
              <a:rPr lang="en-US" dirty="0" smtClean="0"/>
              <a:t>-ja-wan summer camp</a:t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 err="1" smtClean="0"/>
              <a:t>webelos</a:t>
            </a:r>
            <a:r>
              <a:rPr lang="en-US" dirty="0" smtClean="0"/>
              <a:t> and AOL scouts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60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603504"/>
          </a:xfrm>
        </p:spPr>
        <p:txBody>
          <a:bodyPr/>
          <a:lstStyle/>
          <a:p>
            <a:pPr algn="l"/>
            <a:r>
              <a:rPr lang="en-US" dirty="0" smtClean="0"/>
              <a:t>2019-2020 calendar</a:t>
            </a:r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1143000" y="1295400"/>
            <a:ext cx="8448551" cy="5093208"/>
          </a:xfrm>
        </p:spPr>
        <p:txBody>
          <a:bodyPr>
            <a:noAutofit/>
          </a:bodyPr>
          <a:lstStyle/>
          <a:p>
            <a:pPr lvl="0"/>
            <a:r>
              <a:rPr lang="en-US" sz="4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Bicycling!</a:t>
            </a:r>
          </a:p>
          <a:p>
            <a:pPr lvl="0"/>
            <a:r>
              <a:rPr lang="en-US" sz="4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Racine Zoo!</a:t>
            </a:r>
          </a:p>
          <a:p>
            <a:pPr lvl="0"/>
            <a:r>
              <a:rPr lang="en-US" sz="4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Rocket Launch!</a:t>
            </a:r>
          </a:p>
          <a:p>
            <a:pPr lvl="0"/>
            <a:r>
              <a:rPr lang="en-US" sz="4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Renaissance Faire!</a:t>
            </a:r>
          </a:p>
          <a:p>
            <a:pPr lvl="0"/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00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Opening Ceremony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0" y="2971800"/>
            <a:ext cx="5562599" cy="10221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  <a:p>
            <a:pPr marL="0" indent="0" algn="ctr">
              <a:buNone/>
            </a:pP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Bear Den!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://photo.wherezit.com/images/user/01/38/93/13893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990599"/>
            <a:ext cx="4171950" cy="382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2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609600"/>
            <a:ext cx="8077200" cy="603504"/>
          </a:xfrm>
        </p:spPr>
        <p:txBody>
          <a:bodyPr/>
          <a:lstStyle/>
          <a:p>
            <a:r>
              <a:rPr lang="en-US" dirty="0" smtClean="0"/>
              <a:t>Scout jam, October 11-13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835497"/>
            <a:ext cx="7134371" cy="40126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46903" y="1066800"/>
            <a:ext cx="7010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solidFill>
                  <a:srgbClr val="202020"/>
                </a:solidFill>
                <a:latin typeface="Helvetica" charset="0"/>
              </a:rPr>
              <a:t>3</a:t>
            </a:r>
            <a:r>
              <a:rPr lang="en-US" sz="2400" b="1" dirty="0" smtClean="0">
                <a:solidFill>
                  <a:srgbClr val="202020"/>
                </a:solidFill>
                <a:latin typeface="Helvetica" charset="0"/>
              </a:rPr>
              <a:t> Venues!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 smtClean="0">
                <a:solidFill>
                  <a:srgbClr val="202020"/>
                </a:solidFill>
                <a:latin typeface="Helvetica" charset="0"/>
              </a:rPr>
              <a:t>30 Vendors!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 smtClean="0">
                <a:solidFill>
                  <a:srgbClr val="202020"/>
                </a:solidFill>
                <a:latin typeface="Helvetica" charset="0"/>
              </a:rPr>
              <a:t>The widest </a:t>
            </a:r>
            <a:r>
              <a:rPr lang="en-US" sz="2400" b="1" dirty="0">
                <a:solidFill>
                  <a:srgbClr val="202020"/>
                </a:solidFill>
                <a:latin typeface="Helvetica" charset="0"/>
              </a:rPr>
              <a:t>array of activities </a:t>
            </a:r>
            <a:r>
              <a:rPr lang="en-US" sz="2400" b="1" dirty="0" smtClean="0">
                <a:solidFill>
                  <a:srgbClr val="202020"/>
                </a:solidFill>
                <a:latin typeface="Helvetica" charset="0"/>
              </a:rPr>
              <a:t>ever!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i="0" u="none" strike="noStrike" dirty="0" smtClean="0">
                <a:solidFill>
                  <a:srgbClr val="202020"/>
                </a:solidFill>
                <a:effectLst/>
                <a:latin typeface="Helvetica" charset="0"/>
              </a:rPr>
              <a:t>Registration starts in April</a:t>
            </a:r>
            <a:endParaRPr lang="en-US" sz="2400" b="1" i="0" u="none" strike="noStrike" dirty="0">
              <a:solidFill>
                <a:srgbClr val="202020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75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40544" y="365760"/>
            <a:ext cx="8839200" cy="548640"/>
          </a:xfrm>
        </p:spPr>
        <p:txBody>
          <a:bodyPr/>
          <a:lstStyle/>
          <a:p>
            <a:r>
              <a:rPr lang="en-US" dirty="0" smtClean="0"/>
              <a:t>Health forms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46355"/>
            <a:ext cx="75438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2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9144000" cy="229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suwanneeriver.net/~/media/Councils/Council664/Images/cubadv.ashx?w=599&amp;h=267&amp;as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649612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21" y="4188876"/>
            <a:ext cx="4232532" cy="265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11" y="4187666"/>
            <a:ext cx="5373957" cy="267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2819399"/>
            <a:ext cx="8839200" cy="1219201"/>
          </a:xfrm>
        </p:spPr>
        <p:txBody>
          <a:bodyPr>
            <a:normAutofit/>
          </a:bodyPr>
          <a:lstStyle/>
          <a:p>
            <a:r>
              <a:rPr lang="en-US" sz="6000" dirty="0" smtClean="0"/>
              <a:t>Awards and Recognitions</a:t>
            </a:r>
          </a:p>
        </p:txBody>
      </p:sp>
    </p:spTree>
    <p:extLst>
      <p:ext uri="{BB962C8B-B14F-4D97-AF65-F5344CB8AC3E}">
        <p14:creationId xmlns:p14="http://schemas.microsoft.com/office/powerpoint/2010/main" val="47421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603504"/>
          </a:xfrm>
        </p:spPr>
        <p:txBody>
          <a:bodyPr/>
          <a:lstStyle/>
          <a:p>
            <a:pPr algn="l"/>
            <a:r>
              <a:rPr lang="en-US" dirty="0" smtClean="0"/>
              <a:t>Segments and activity patches</a:t>
            </a:r>
            <a:endParaRPr lang="en-US" dirty="0"/>
          </a:p>
        </p:txBody>
      </p:sp>
      <p:sp>
        <p:nvSpPr>
          <p:cNvPr id="12" name="Google Shape;55;p13"/>
          <p:cNvSpPr txBox="1"/>
          <p:nvPr/>
        </p:nvSpPr>
        <p:spPr>
          <a:xfrm>
            <a:off x="675400" y="972275"/>
            <a:ext cx="7867500" cy="3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b="1"/>
              <a:t>Roller Skating Popcorn Seller’s Party</a:t>
            </a:r>
            <a:endParaRPr sz="2400" b="1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b="1" dirty="0"/>
              <a:t>Popcorn Sellers</a:t>
            </a:r>
            <a:endParaRPr sz="2400" b="1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b="1" dirty="0"/>
              <a:t>Kindergarten Registration Recruiting</a:t>
            </a:r>
            <a:endParaRPr sz="24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</p:txBody>
      </p:sp>
      <p:pic>
        <p:nvPicPr>
          <p:cNvPr id="13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0" y="2916594"/>
            <a:ext cx="3050448" cy="198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256" y="2241319"/>
            <a:ext cx="3333750" cy="26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7010400" y="203109"/>
            <a:ext cx="1981200" cy="2235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6750" y="560543"/>
            <a:ext cx="2482450" cy="2606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74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7520940" cy="603504"/>
          </a:xfrm>
        </p:spPr>
        <p:txBody>
          <a:bodyPr/>
          <a:lstStyle/>
          <a:p>
            <a:pPr algn="l"/>
            <a:r>
              <a:rPr lang="en-US" dirty="0" smtClean="0"/>
              <a:t>LET’S GET TO KNOW a scout…..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029200"/>
          </a:xfrm>
        </p:spPr>
        <p:txBody>
          <a:bodyPr>
            <a:noAutofit/>
          </a:bodyPr>
          <a:lstStyle/>
          <a:p>
            <a:pPr marL="0" indent="0"/>
            <a:r>
              <a:rPr lang="en-US" sz="2400" dirty="0"/>
              <a:t>What’s your…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Name?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Favorite food?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Favorite sports team?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Favorite school subject?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Favorite Movie?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If you could be any animal, what would you be and why?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If you could go anywhere in the world, where would you go?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70065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7660" y="158496"/>
            <a:ext cx="7520940" cy="603504"/>
          </a:xfrm>
        </p:spPr>
        <p:txBody>
          <a:bodyPr/>
          <a:lstStyle/>
          <a:p>
            <a:pPr algn="l"/>
            <a:r>
              <a:rPr lang="en-US" dirty="0" smtClean="0"/>
              <a:t>LET’S GET TO KNOW a…..</a:t>
            </a:r>
            <a:r>
              <a:rPr lang="en-US" dirty="0" err="1" smtClean="0"/>
              <a:t>cubmaster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029200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</a:pPr>
            <a:r>
              <a:rPr lang="en-US" sz="2400" dirty="0" smtClean="0"/>
              <a:t>Where were you born?</a:t>
            </a:r>
          </a:p>
          <a:p>
            <a:pPr>
              <a:buFont typeface="Arial" charset="0"/>
              <a:buChar char="•"/>
            </a:pPr>
            <a:r>
              <a:rPr lang="en-US" sz="2400" dirty="0" smtClean="0"/>
              <a:t>Tell us about your family</a:t>
            </a:r>
          </a:p>
          <a:p>
            <a:pPr>
              <a:buFont typeface="Arial" charset="0"/>
              <a:buChar char="•"/>
            </a:pPr>
            <a:r>
              <a:rPr lang="en-US" sz="2400" dirty="0" smtClean="0"/>
              <a:t>What is your previous Scouting experience?</a:t>
            </a:r>
          </a:p>
          <a:p>
            <a:pPr>
              <a:buFont typeface="Arial" charset="0"/>
              <a:buChar char="•"/>
            </a:pPr>
            <a:r>
              <a:rPr lang="en-US" sz="2400" dirty="0" smtClean="0"/>
              <a:t>What has been your career path?</a:t>
            </a:r>
          </a:p>
          <a:p>
            <a:pPr>
              <a:buFont typeface="Arial" charset="0"/>
              <a:buChar char="•"/>
            </a:pPr>
            <a:r>
              <a:rPr lang="en-US" sz="2400" dirty="0" smtClean="0"/>
              <a:t>What are your hobbies?</a:t>
            </a:r>
          </a:p>
          <a:p>
            <a:pPr>
              <a:buFont typeface="Arial" charset="0"/>
              <a:buChar char="•"/>
            </a:pPr>
            <a:r>
              <a:rPr lang="en-US" sz="2400" dirty="0" smtClean="0"/>
              <a:t>What is your future vision for the Pack?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776295"/>
            <a:ext cx="2971800" cy="945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2286000"/>
            <a:ext cx="1822515" cy="441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3778562"/>
            <a:ext cx="1395221" cy="2927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244" y="3765755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5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086600" y="272336"/>
            <a:ext cx="1841449" cy="2242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838200"/>
            <a:ext cx="9118600" cy="489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2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Next month’s duties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752600"/>
            <a:ext cx="647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F</a:t>
            </a:r>
            <a:r>
              <a:rPr lang="en-US" sz="3600" b="1" dirty="0" smtClean="0"/>
              <a:t>lag ceremony:	Wolf Den</a:t>
            </a:r>
          </a:p>
          <a:p>
            <a:endParaRPr lang="en-US" sz="3600" b="1" dirty="0"/>
          </a:p>
          <a:p>
            <a:r>
              <a:rPr lang="en-US" sz="3600" b="1" dirty="0" smtClean="0"/>
              <a:t>Skit or Song:		Tiger Den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991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closing Ceremony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0" y="2971800"/>
            <a:ext cx="5562599" cy="10221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  <a:p>
            <a:pPr marL="0" indent="0" algn="ctr">
              <a:buNone/>
            </a:pP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Bear Den!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://photo.wherezit.com/images/user/01/38/93/13893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990599"/>
            <a:ext cx="4171950" cy="382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42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520940" cy="548640"/>
          </a:xfrm>
        </p:spPr>
        <p:txBody>
          <a:bodyPr/>
          <a:lstStyle/>
          <a:p>
            <a:r>
              <a:rPr lang="en-US" dirty="0" smtClean="0"/>
              <a:t>Today’s agenda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838200"/>
            <a:ext cx="769620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2800" b="1" dirty="0" smtClean="0"/>
              <a:t>Recent events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2800" b="1" dirty="0" smtClean="0"/>
              <a:t>Health Forms</a:t>
            </a:r>
          </a:p>
          <a:p>
            <a:pPr marL="514350" indent="-514350">
              <a:spcAft>
                <a:spcPts val="1200"/>
              </a:spcAft>
              <a:buFontTx/>
              <a:buAutoNum type="arabicPeriod"/>
            </a:pPr>
            <a:r>
              <a:rPr lang="en-US" sz="2800" b="1" dirty="0" err="1" smtClean="0"/>
              <a:t>Cubmaster</a:t>
            </a:r>
            <a:r>
              <a:rPr lang="en-US" sz="2800" b="1" dirty="0" smtClean="0"/>
              <a:t> Minute</a:t>
            </a:r>
          </a:p>
          <a:p>
            <a:pPr marL="514350" indent="-514350">
              <a:spcAft>
                <a:spcPts val="1200"/>
              </a:spcAft>
              <a:buFontTx/>
              <a:buAutoNum type="arabicPeriod"/>
            </a:pPr>
            <a:r>
              <a:rPr lang="en-US" sz="2800" b="1" dirty="0" smtClean="0"/>
              <a:t>Call for Volunteers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2800" b="1" dirty="0" smtClean="0"/>
              <a:t>Upcoming events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2800" b="1" dirty="0" err="1" smtClean="0"/>
              <a:t>Scoutbook</a:t>
            </a:r>
            <a:endParaRPr lang="en-US" sz="2800" b="1" dirty="0" smtClean="0"/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2800" b="1" dirty="0" smtClean="0"/>
              <a:t>Rewards and Recognitions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2800" b="1" dirty="0" smtClean="0"/>
              <a:t>Lets Get to Know You </a:t>
            </a:r>
            <a:r>
              <a:rPr lang="en-US" sz="4400" b="1" dirty="0" smtClean="0"/>
              <a:t>x2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2800" b="1" dirty="0" smtClean="0"/>
              <a:t>Door Prize!!!!!!!!!!!!!!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89856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 descr="Displaying 20170411_2025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Displaying 20170411_20253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Displaying 20170411_20253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336" y="663476"/>
            <a:ext cx="9144000" cy="37950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069" y="533400"/>
            <a:ext cx="1867331" cy="17355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550481"/>
            <a:ext cx="1867331" cy="17355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66800" y="3940076"/>
            <a:ext cx="777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/>
              <a:t>Through your generosity we raised more than $5000, exceeding our unit goal!  This helps our individual Pack and our local Council</a:t>
            </a:r>
            <a:r>
              <a:rPr lang="en-US" sz="3600" b="1" i="1" dirty="0"/>
              <a:t>!</a:t>
            </a:r>
            <a:endParaRPr lang="en-US" sz="36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37574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 descr="Displaying 20170411_2025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Displaying 20170411_20253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Displaying 20170411_20253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77495" y="190819"/>
            <a:ext cx="8839200" cy="548640"/>
          </a:xfrm>
        </p:spPr>
        <p:txBody>
          <a:bodyPr/>
          <a:lstStyle/>
          <a:p>
            <a:pPr algn="l"/>
            <a:r>
              <a:rPr lang="en-US" dirty="0" smtClean="0"/>
              <a:t>Recent event: blue and gold banquet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4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 descr="Displaying 20170411_2025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Displaying 20170411_20253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Displaying 20170411_20253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77495" y="190819"/>
            <a:ext cx="8839200" cy="548640"/>
          </a:xfrm>
        </p:spPr>
        <p:txBody>
          <a:bodyPr/>
          <a:lstStyle/>
          <a:p>
            <a:pPr algn="l"/>
            <a:r>
              <a:rPr lang="en-US" dirty="0" smtClean="0"/>
              <a:t>Recent event: AOL den crossover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3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 descr="Displaying 20170411_2025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Displaying 20170411_20253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Displaying 20170411_20253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77495" y="190819"/>
            <a:ext cx="8839200" cy="548640"/>
          </a:xfrm>
        </p:spPr>
        <p:txBody>
          <a:bodyPr/>
          <a:lstStyle/>
          <a:p>
            <a:pPr algn="l"/>
            <a:r>
              <a:rPr lang="en-US" dirty="0" smtClean="0"/>
              <a:t>Recent event: roller skating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92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 descr="Displaying 20170411_2025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Displaying 20170411_20253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Displaying 20170411_20253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07975" y="293243"/>
            <a:ext cx="8839200" cy="548640"/>
          </a:xfrm>
        </p:spPr>
        <p:txBody>
          <a:bodyPr/>
          <a:lstStyle/>
          <a:p>
            <a:pPr algn="l"/>
            <a:r>
              <a:rPr lang="en-US" dirty="0" smtClean="0"/>
              <a:t>Recent event: tiger den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3416300"/>
            <a:ext cx="25400" cy="1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 descr="Displaying 20170411_2025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Displaying 20170411_20253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Displaying 20170411_20253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74320" y="284099"/>
            <a:ext cx="8839200" cy="548640"/>
          </a:xfrm>
        </p:spPr>
        <p:txBody>
          <a:bodyPr/>
          <a:lstStyle/>
          <a:p>
            <a:pPr algn="l"/>
            <a:r>
              <a:rPr lang="en-US" dirty="0" smtClean="0"/>
              <a:t>Recent event: wolf 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13417</TotalTime>
  <Words>378</Words>
  <Application>Microsoft Macintosh PowerPoint</Application>
  <PresentationFormat>On-screen Show (4:3)</PresentationFormat>
  <Paragraphs>124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Calibri</vt:lpstr>
      <vt:lpstr>Franklin Gothic Book</vt:lpstr>
      <vt:lpstr>Franklin Gothic Medium</vt:lpstr>
      <vt:lpstr>Helvetica</vt:lpstr>
      <vt:lpstr>Tunga</vt:lpstr>
      <vt:lpstr>Wingdings</vt:lpstr>
      <vt:lpstr>Arial</vt:lpstr>
      <vt:lpstr>Angles</vt:lpstr>
      <vt:lpstr>PowerPoint Presentation</vt:lpstr>
      <vt:lpstr>Opening Ceremony</vt:lpstr>
      <vt:lpstr>Today’s agenda</vt:lpstr>
      <vt:lpstr>PowerPoint Presentation</vt:lpstr>
      <vt:lpstr>Recent event: blue and gold banquet</vt:lpstr>
      <vt:lpstr>Recent event: AOL den crossover</vt:lpstr>
      <vt:lpstr>Recent event: roller skating</vt:lpstr>
      <vt:lpstr>Recent event: tiger den</vt:lpstr>
      <vt:lpstr>Recent event: wolf den</vt:lpstr>
      <vt:lpstr>Recent event: bear den</vt:lpstr>
      <vt:lpstr>Recent event: webelos den</vt:lpstr>
      <vt:lpstr>Recent event: pack planning meeting</vt:lpstr>
      <vt:lpstr>We still need more volunteers!</vt:lpstr>
      <vt:lpstr>Cubmaster minute</vt:lpstr>
      <vt:lpstr>Upcoming Events</vt:lpstr>
      <vt:lpstr>Upcoming Events</vt:lpstr>
      <vt:lpstr>Upcoming Events</vt:lpstr>
      <vt:lpstr>Akela camp: Ma-ka-ja-wan summer camp for webelos and AOL scouts</vt:lpstr>
      <vt:lpstr>2019-2020 calendar</vt:lpstr>
      <vt:lpstr>Scout jam, October 11-13 </vt:lpstr>
      <vt:lpstr>Health forms</vt:lpstr>
      <vt:lpstr>PowerPoint Presentation</vt:lpstr>
      <vt:lpstr>PowerPoint Presentation</vt:lpstr>
      <vt:lpstr>Segments and activity patches</vt:lpstr>
      <vt:lpstr>LET’S GET TO KNOW a scout…..</vt:lpstr>
      <vt:lpstr>LET’S GET TO KNOW a…..cubmaster!</vt:lpstr>
      <vt:lpstr>PowerPoint Presentation</vt:lpstr>
      <vt:lpstr>Next month’s duties</vt:lpstr>
      <vt:lpstr>closing Ceremony</vt:lpstr>
    </vt:vector>
  </TitlesOfParts>
  <Company>Abbott Laboratories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floryma1</dc:creator>
  <cp:lastModifiedBy>Brian Padden</cp:lastModifiedBy>
  <cp:revision>828</cp:revision>
  <cp:lastPrinted>2017-09-25T01:46:18Z</cp:lastPrinted>
  <dcterms:created xsi:type="dcterms:W3CDTF">2013-09-22T20:31:56Z</dcterms:created>
  <dcterms:modified xsi:type="dcterms:W3CDTF">2019-03-19T02:42:27Z</dcterms:modified>
</cp:coreProperties>
</file>